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app.xml" ContentType="application/vnd.openxmlformats-officedocument.extended-propertie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ppt/tags/tag4.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147472968" r:id="rId3"/>
    <p:sldId id="271" r:id="rId4"/>
    <p:sldId id="2147472952" r:id="rId5"/>
    <p:sldId id="269" r:id="rId6"/>
    <p:sldId id="2147468183" r:id="rId7"/>
    <p:sldId id="646" r:id="rId8"/>
    <p:sldId id="2147471526" r:id="rId9"/>
    <p:sldId id="666" r:id="rId10"/>
    <p:sldId id="2147471527" r:id="rId11"/>
    <p:sldId id="659" r:id="rId12"/>
    <p:sldId id="2147472969" r:id="rId13"/>
    <p:sldId id="2147472956" r:id="rId14"/>
    <p:sldId id="2147472960" r:id="rId15"/>
    <p:sldId id="2147468184" r:id="rId16"/>
    <p:sldId id="264" r:id="rId17"/>
    <p:sldId id="2147471533" r:id="rId18"/>
    <p:sldId id="663" r:id="rId19"/>
    <p:sldId id="2147468171" r:id="rId20"/>
    <p:sldId id="2147468175" r:id="rId21"/>
    <p:sldId id="2147468173" r:id="rId22"/>
    <p:sldId id="2147472970" r:id="rId23"/>
    <p:sldId id="2147472867" r:id="rId24"/>
    <p:sldId id="2147472967" r:id="rId25"/>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13"/>
  </p:normalViewPr>
  <p:slideViewPr>
    <p:cSldViewPr snapToGrid="0">
      <p:cViewPr varScale="1">
        <p:scale>
          <a:sx n="152" d="100"/>
          <a:sy n="152" d="100"/>
        </p:scale>
        <p:origin x="604" y="1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7391713153420667"/>
          <c:h val="0.87717836955244977"/>
        </c:manualLayout>
      </c:layout>
      <c:barChart>
        <c:barDir val="col"/>
        <c:grouping val="stacked"/>
        <c:varyColors val="0"/>
        <c:ser>
          <c:idx val="0"/>
          <c:order val="0"/>
          <c:tx>
            <c:strRef>
              <c:f>Sheet1!$B$1</c:f>
              <c:strCache>
                <c:ptCount val="1"/>
                <c:pt idx="0">
                  <c:v>Degree</c:v>
                </c:pt>
              </c:strCache>
            </c:strRef>
          </c:tx>
          <c:spPr>
            <a:solidFill>
              <a:schemeClr val="tx2"/>
            </a:solidFill>
            <a:ln>
              <a:noFill/>
            </a:ln>
            <a:effectLst/>
          </c:spPr>
          <c:invertIfNegative val="0"/>
          <c:dLbls>
            <c:dLbl>
              <c:idx val="2"/>
              <c:tx>
                <c:rich>
                  <a:bodyPr/>
                  <a:lstStyle/>
                  <a:p>
                    <a:r>
                      <a:rPr lang="en-US">
                        <a:solidFill>
                          <a:schemeClr val="bg1"/>
                        </a:solidFill>
                      </a:rPr>
                      <a:t>16000</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127-461A-BAB2-41B4522001CF}"/>
                </c:ext>
              </c:extLst>
            </c:dLbl>
            <c:spPr>
              <a:noFill/>
              <a:ln>
                <a:noFill/>
              </a:ln>
              <a:effectLst/>
            </c:spPr>
            <c:txPr>
              <a:bodyPr wrap="square" lIns="38100" tIns="19050" rIns="38100" bIns="19050" anchor="ctr">
                <a:spAutoFit/>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~23 School Completions 2021</c:v>
                </c:pt>
                <c:pt idx="1">
                  <c:v>23 School Capacity</c:v>
                </c:pt>
                <c:pt idx="2">
                  <c:v>+New Jobs 2025</c:v>
                </c:pt>
              </c:strCache>
            </c:strRef>
          </c:cat>
          <c:val>
            <c:numRef>
              <c:f>Sheet1!$B$2:$B$4</c:f>
              <c:numCache>
                <c:formatCode>General</c:formatCode>
                <c:ptCount val="3"/>
                <c:pt idx="0">
                  <c:v>1700</c:v>
                </c:pt>
                <c:pt idx="1">
                  <c:v>6700</c:v>
                </c:pt>
                <c:pt idx="2">
                  <c:v>16000</c:v>
                </c:pt>
              </c:numCache>
            </c:numRef>
          </c:val>
          <c:extLst>
            <c:ext xmlns:c16="http://schemas.microsoft.com/office/drawing/2014/chart" uri="{C3380CC4-5D6E-409C-BE32-E72D297353CC}">
              <c16:uniqueId val="{00000001-8127-461A-BAB2-41B4522001CF}"/>
            </c:ext>
          </c:extLst>
        </c:ser>
        <c:ser>
          <c:idx val="1"/>
          <c:order val="1"/>
          <c:tx>
            <c:strRef>
              <c:f>Sheet1!#REF!</c:f>
              <c:strCache>
                <c:ptCount val="1"/>
                <c:pt idx="0">
                  <c:v>#REF!</c:v>
                </c:pt>
              </c:strCache>
            </c:strRef>
          </c:tx>
          <c:invertIfNegative val="0"/>
          <c:cat>
            <c:strRef>
              <c:f>Sheet1!$A$2:$A$4</c:f>
              <c:strCache>
                <c:ptCount val="3"/>
                <c:pt idx="0">
                  <c:v>~23 School Completions 2021</c:v>
                </c:pt>
                <c:pt idx="1">
                  <c:v>23 School Capacity</c:v>
                </c:pt>
                <c:pt idx="2">
                  <c:v>+New Jobs 2025</c:v>
                </c:pt>
              </c:strCache>
            </c:strRef>
          </c:cat>
          <c:val>
            <c:numRef>
              <c:f>Sheet1!#REF!</c:f>
              <c:numCache>
                <c:formatCode>General</c:formatCode>
                <c:ptCount val="1"/>
                <c:pt idx="0">
                  <c:v>1</c:v>
                </c:pt>
              </c:numCache>
            </c:numRef>
          </c:val>
          <c:extLst>
            <c:ext xmlns:c16="http://schemas.microsoft.com/office/drawing/2014/chart" uri="{C3380CC4-5D6E-409C-BE32-E72D297353CC}">
              <c16:uniqueId val="{00000005-8127-461A-BAB2-41B4522001CF}"/>
            </c:ext>
          </c:extLst>
        </c:ser>
        <c:dLbls>
          <c:showLegendKey val="0"/>
          <c:showVal val="0"/>
          <c:showCatName val="0"/>
          <c:showSerName val="0"/>
          <c:showPercent val="0"/>
          <c:showBubbleSize val="0"/>
        </c:dLbls>
        <c:gapWidth val="130"/>
        <c:overlap val="100"/>
        <c:axId val="576477120"/>
        <c:axId val="576474376"/>
      </c:barChart>
      <c:catAx>
        <c:axId val="576477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n-US"/>
          </a:p>
        </c:txPr>
        <c:crossAx val="576474376"/>
        <c:crosses val="autoZero"/>
        <c:auto val="1"/>
        <c:lblAlgn val="ctr"/>
        <c:lblOffset val="100"/>
        <c:noMultiLvlLbl val="0"/>
      </c:catAx>
      <c:valAx>
        <c:axId val="576474376"/>
        <c:scaling>
          <c:orientation val="minMax"/>
        </c:scaling>
        <c:delete val="1"/>
        <c:axPos val="l"/>
        <c:numFmt formatCode="General" sourceLinked="1"/>
        <c:majorTickMark val="none"/>
        <c:minorTickMark val="none"/>
        <c:tickLblPos val="nextTo"/>
        <c:crossAx val="5764771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Franklin Gothic Medium" panose="020B0603020102020204"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F783C3-D181-4A08-8F83-0BCC6C377179}" type="doc">
      <dgm:prSet loTypeId="urn:microsoft.com/office/officeart/2011/layout/InterconnectedBlockProcess" loCatId="process" qsTypeId="urn:microsoft.com/office/officeart/2005/8/quickstyle/simple1" qsCatId="simple" csTypeId="urn:microsoft.com/office/officeart/2005/8/colors/accent0_3" csCatId="mainScheme" phldr="1"/>
      <dgm:spPr/>
      <dgm:t>
        <a:bodyPr/>
        <a:lstStyle/>
        <a:p>
          <a:endParaRPr lang="en-US"/>
        </a:p>
      </dgm:t>
    </dgm:pt>
    <dgm:pt modelId="{93B669FA-2C6F-4683-AE52-A97E1F364118}">
      <dgm:prSet phldrT="[Text]" custT="1"/>
      <dgm:spPr/>
      <dgm:t>
        <a:bodyPr/>
        <a:lstStyle/>
        <a:p>
          <a:r>
            <a:rPr lang="en-US" sz="1800" b="0">
              <a:latin typeface="+mn-lt"/>
            </a:rPr>
            <a:t>One Year Certificate</a:t>
          </a:r>
        </a:p>
      </dgm:t>
    </dgm:pt>
    <dgm:pt modelId="{E686CF1B-8833-46D5-98B6-B399F3798B3B}" type="parTrans" cxnId="{2E77B93A-EA24-464A-B8C2-BF40E1F4EA83}">
      <dgm:prSet/>
      <dgm:spPr/>
      <dgm:t>
        <a:bodyPr/>
        <a:lstStyle/>
        <a:p>
          <a:endParaRPr lang="en-US"/>
        </a:p>
      </dgm:t>
    </dgm:pt>
    <dgm:pt modelId="{A77EB0E9-273A-4730-A475-699AADFD25BF}" type="sibTrans" cxnId="{2E77B93A-EA24-464A-B8C2-BF40E1F4EA83}">
      <dgm:prSet/>
      <dgm:spPr/>
      <dgm:t>
        <a:bodyPr/>
        <a:lstStyle/>
        <a:p>
          <a:endParaRPr lang="en-US"/>
        </a:p>
      </dgm:t>
    </dgm:pt>
    <dgm:pt modelId="{7B0FF4A7-8B23-49E3-A675-BAD4CF70321B}">
      <dgm:prSet phldrT="[Text]" custT="1"/>
      <dgm:spPr/>
      <dgm:t>
        <a:bodyPr/>
        <a:lstStyle/>
        <a:p>
          <a:pPr>
            <a:spcBef>
              <a:spcPts val="1200"/>
            </a:spcBef>
            <a:spcAft>
              <a:spcPts val="1200"/>
            </a:spcAft>
            <a:buFont typeface="Arial" panose="020B0604020202020204" pitchFamily="34" charset="0"/>
            <a:buNone/>
          </a:pPr>
          <a:r>
            <a:rPr lang="en-US" sz="1600" b="0" i="1" u="none">
              <a:latin typeface="+mn-lt"/>
            </a:rPr>
            <a:t>Semiconductor 101</a:t>
          </a:r>
          <a:endParaRPr lang="en-US" sz="1600" b="0" i="1">
            <a:latin typeface="+mn-lt"/>
          </a:endParaRPr>
        </a:p>
      </dgm:t>
    </dgm:pt>
    <dgm:pt modelId="{807B3183-A421-41D8-B14E-FD5E7E39BEA4}" type="parTrans" cxnId="{1CDD31B7-278D-45C8-BFC4-320AB5C732D8}">
      <dgm:prSet/>
      <dgm:spPr/>
      <dgm:t>
        <a:bodyPr/>
        <a:lstStyle/>
        <a:p>
          <a:endParaRPr lang="en-US"/>
        </a:p>
      </dgm:t>
    </dgm:pt>
    <dgm:pt modelId="{AF617A85-87A1-4D4D-AAAF-FA25E8E245F0}" type="sibTrans" cxnId="{1CDD31B7-278D-45C8-BFC4-320AB5C732D8}">
      <dgm:prSet/>
      <dgm:spPr/>
      <dgm:t>
        <a:bodyPr/>
        <a:lstStyle/>
        <a:p>
          <a:endParaRPr lang="en-US"/>
        </a:p>
      </dgm:t>
    </dgm:pt>
    <dgm:pt modelId="{DE7C2C1F-68FF-49F1-BAE3-931E089581C3}">
      <dgm:prSet phldrT="[Text]" custT="1"/>
      <dgm:spPr/>
      <dgm:t>
        <a:bodyPr/>
        <a:lstStyle/>
        <a:p>
          <a:r>
            <a:rPr lang="en-US" sz="1800" b="0">
              <a:latin typeface="+mn-lt"/>
            </a:rPr>
            <a:t>Associate of Applied Science</a:t>
          </a:r>
        </a:p>
      </dgm:t>
    </dgm:pt>
    <dgm:pt modelId="{3E2B53DA-3D8E-4D23-A7A7-05C026E8EFD3}" type="parTrans" cxnId="{E0FCFFB9-7366-4783-845B-8D461E69950A}">
      <dgm:prSet/>
      <dgm:spPr/>
      <dgm:t>
        <a:bodyPr/>
        <a:lstStyle/>
        <a:p>
          <a:endParaRPr lang="en-US"/>
        </a:p>
      </dgm:t>
    </dgm:pt>
    <dgm:pt modelId="{D7DA2D27-1529-48F5-803C-EF7C69158955}" type="sibTrans" cxnId="{E0FCFFB9-7366-4783-845B-8D461E69950A}">
      <dgm:prSet/>
      <dgm:spPr/>
      <dgm:t>
        <a:bodyPr/>
        <a:lstStyle/>
        <a:p>
          <a:endParaRPr lang="en-US"/>
        </a:p>
      </dgm:t>
    </dgm:pt>
    <dgm:pt modelId="{7942331A-64CD-4638-BE5E-28C63A4EA4EB}">
      <dgm:prSet phldrT="[Text]" custT="1"/>
      <dgm:spPr/>
      <dgm:t>
        <a:bodyPr/>
        <a:lstStyle/>
        <a:p>
          <a:r>
            <a:rPr lang="en-US" sz="1800" b="0">
              <a:latin typeface="+mn-lt"/>
            </a:rPr>
            <a:t>PLC’s</a:t>
          </a:r>
        </a:p>
      </dgm:t>
    </dgm:pt>
    <dgm:pt modelId="{993BE342-BD69-44FF-99AD-FA0926FA2243}" type="parTrans" cxnId="{D3366503-D129-48BC-978A-ADF0BD84D8FA}">
      <dgm:prSet/>
      <dgm:spPr/>
      <dgm:t>
        <a:bodyPr/>
        <a:lstStyle/>
        <a:p>
          <a:endParaRPr lang="en-US"/>
        </a:p>
      </dgm:t>
    </dgm:pt>
    <dgm:pt modelId="{3D44AF08-1394-47D4-B812-990C9752690C}" type="sibTrans" cxnId="{D3366503-D129-48BC-978A-ADF0BD84D8FA}">
      <dgm:prSet/>
      <dgm:spPr/>
      <dgm:t>
        <a:bodyPr/>
        <a:lstStyle/>
        <a:p>
          <a:endParaRPr lang="en-US"/>
        </a:p>
      </dgm:t>
    </dgm:pt>
    <dgm:pt modelId="{CD3E5218-789E-478B-8835-5FD596572CE8}">
      <dgm:prSet phldrT="[Text]" custT="1"/>
      <dgm:spPr/>
      <dgm:t>
        <a:bodyPr/>
        <a:lstStyle/>
        <a:p>
          <a:r>
            <a:rPr lang="en-US" sz="1600" b="0" i="0">
              <a:latin typeface="+mn-lt"/>
            </a:rPr>
            <a:t>Industrial Instrumentation and Control</a:t>
          </a:r>
        </a:p>
        <a:p>
          <a:r>
            <a:rPr lang="en-US" sz="1600" b="0" i="0">
              <a:latin typeface="+mn-lt"/>
            </a:rPr>
            <a:t>Smart Automation Systems </a:t>
          </a:r>
        </a:p>
        <a:p>
          <a:r>
            <a:rPr lang="en-US" sz="1600" b="0" i="0">
              <a:latin typeface="+mn-lt"/>
            </a:rPr>
            <a:t>Lean Six Sigma</a:t>
          </a:r>
        </a:p>
        <a:p>
          <a:r>
            <a:rPr lang="en-US" sz="1600" b="0" i="0">
              <a:latin typeface="+mn-lt"/>
            </a:rPr>
            <a:t>Industrial Internet of Things</a:t>
          </a:r>
        </a:p>
        <a:p>
          <a:r>
            <a:rPr lang="en-US" sz="1600" b="0" i="0">
              <a:latin typeface="+mn-lt"/>
            </a:rPr>
            <a:t>Quality Systems</a:t>
          </a:r>
        </a:p>
        <a:p>
          <a:r>
            <a:rPr lang="en-US" sz="1600" b="0" i="0" err="1">
              <a:latin typeface="+mn-lt"/>
            </a:rPr>
            <a:t>Solidworks</a:t>
          </a:r>
          <a:r>
            <a:rPr lang="en-US" sz="1600" b="0" i="0">
              <a:latin typeface="+mn-lt"/>
            </a:rPr>
            <a:t>*</a:t>
          </a:r>
        </a:p>
        <a:p>
          <a:r>
            <a:rPr lang="en-US" sz="1600" b="0" i="0">
              <a:latin typeface="+mn-lt"/>
            </a:rPr>
            <a:t>Industrial Robotics </a:t>
          </a:r>
          <a:r>
            <a:rPr lang="en-US" sz="1600" b="0" i="1">
              <a:latin typeface="+mn-lt"/>
            </a:rPr>
            <a:t>Calculus</a:t>
          </a:r>
        </a:p>
        <a:p>
          <a:r>
            <a:rPr lang="en-US" sz="1600" b="0" i="1">
              <a:latin typeface="+mn-lt"/>
            </a:rPr>
            <a:t>Gen-eds</a:t>
          </a:r>
          <a:endParaRPr lang="en-US" sz="1600" b="0" i="1" baseline="30000">
            <a:latin typeface="+mn-lt"/>
          </a:endParaRPr>
        </a:p>
        <a:p>
          <a:endParaRPr lang="en-US" sz="1800" b="0">
            <a:latin typeface="+mn-lt"/>
          </a:endParaRPr>
        </a:p>
      </dgm:t>
    </dgm:pt>
    <dgm:pt modelId="{D8A0E19E-1A16-498E-AD24-5E3B77FFC83F}" type="parTrans" cxnId="{3024DA0A-DD2C-450A-BEBF-41828101D3F0}">
      <dgm:prSet/>
      <dgm:spPr/>
      <dgm:t>
        <a:bodyPr/>
        <a:lstStyle/>
        <a:p>
          <a:endParaRPr lang="en-US"/>
        </a:p>
      </dgm:t>
    </dgm:pt>
    <dgm:pt modelId="{A347D510-C2D6-4319-A442-956CFA89E5DF}" type="sibTrans" cxnId="{3024DA0A-DD2C-450A-BEBF-41828101D3F0}">
      <dgm:prSet/>
      <dgm:spPr/>
      <dgm:t>
        <a:bodyPr/>
        <a:lstStyle/>
        <a:p>
          <a:endParaRPr lang="en-US"/>
        </a:p>
      </dgm:t>
    </dgm:pt>
    <dgm:pt modelId="{D95E3C84-5215-47ED-92DE-DCE86F583DAC}">
      <dgm:prSet custT="1"/>
      <dgm:spPr/>
      <dgm:t>
        <a:bodyPr/>
        <a:lstStyle/>
        <a:p>
          <a:pPr>
            <a:spcBef>
              <a:spcPts val="1200"/>
            </a:spcBef>
            <a:spcAft>
              <a:spcPts val="1200"/>
            </a:spcAft>
            <a:buFont typeface="Arial" panose="020B0604020202020204" pitchFamily="34" charset="0"/>
            <a:buNone/>
          </a:pPr>
          <a:r>
            <a:rPr lang="en-US" sz="1600" b="0" i="1" u="none">
              <a:latin typeface="+mn-lt"/>
            </a:rPr>
            <a:t>Introduction to Manufacturing</a:t>
          </a:r>
        </a:p>
      </dgm:t>
    </dgm:pt>
    <dgm:pt modelId="{CDE74B5B-79E1-4103-B62F-25E63E70BC3C}" type="parTrans" cxnId="{46B7A6C1-8F81-42E0-9ED2-8DF31106B329}">
      <dgm:prSet/>
      <dgm:spPr/>
      <dgm:t>
        <a:bodyPr/>
        <a:lstStyle/>
        <a:p>
          <a:endParaRPr lang="en-US"/>
        </a:p>
      </dgm:t>
    </dgm:pt>
    <dgm:pt modelId="{C16308B8-474B-44B9-90A5-5CEF47D434B5}" type="sibTrans" cxnId="{46B7A6C1-8F81-42E0-9ED2-8DF31106B329}">
      <dgm:prSet/>
      <dgm:spPr/>
      <dgm:t>
        <a:bodyPr/>
        <a:lstStyle/>
        <a:p>
          <a:endParaRPr lang="en-US"/>
        </a:p>
      </dgm:t>
    </dgm:pt>
    <dgm:pt modelId="{CA03D684-D2FA-4F85-8012-26C8F186793C}">
      <dgm:prSet custT="1"/>
      <dgm:spPr/>
      <dgm:t>
        <a:bodyPr/>
        <a:lstStyle/>
        <a:p>
          <a:pPr>
            <a:spcBef>
              <a:spcPts val="1200"/>
            </a:spcBef>
            <a:spcAft>
              <a:spcPts val="1200"/>
            </a:spcAft>
            <a:buFont typeface="Arial" panose="020B0604020202020204" pitchFamily="34" charset="0"/>
            <a:buNone/>
          </a:pPr>
          <a:r>
            <a:rPr lang="en-US" sz="1600" b="0" i="0" u="none">
              <a:latin typeface="+mn-lt"/>
            </a:rPr>
            <a:t>Vacuum Systems</a:t>
          </a:r>
        </a:p>
      </dgm:t>
    </dgm:pt>
    <dgm:pt modelId="{DF250E3A-6D7D-4ADD-BDC1-FD83448D93DA}" type="parTrans" cxnId="{4C8BA799-5092-4E61-9573-8ED64D67FEBA}">
      <dgm:prSet/>
      <dgm:spPr/>
      <dgm:t>
        <a:bodyPr/>
        <a:lstStyle/>
        <a:p>
          <a:endParaRPr lang="en-US"/>
        </a:p>
      </dgm:t>
    </dgm:pt>
    <dgm:pt modelId="{14F35A09-51F7-43A0-BD9C-E3173B51BB27}" type="sibTrans" cxnId="{4C8BA799-5092-4E61-9573-8ED64D67FEBA}">
      <dgm:prSet/>
      <dgm:spPr/>
      <dgm:t>
        <a:bodyPr/>
        <a:lstStyle/>
        <a:p>
          <a:endParaRPr lang="en-US"/>
        </a:p>
      </dgm:t>
    </dgm:pt>
    <dgm:pt modelId="{3E19AAFF-3550-4A4E-BEC5-FA775765154D}">
      <dgm:prSet custT="1"/>
      <dgm:spPr/>
      <dgm:t>
        <a:bodyPr/>
        <a:lstStyle/>
        <a:p>
          <a:pPr>
            <a:spcBef>
              <a:spcPts val="1200"/>
            </a:spcBef>
            <a:spcAft>
              <a:spcPts val="1200"/>
            </a:spcAft>
            <a:buFont typeface="Arial" panose="020B0604020202020204" pitchFamily="34" charset="0"/>
            <a:buNone/>
          </a:pPr>
          <a:r>
            <a:rPr lang="en-US" sz="1600" b="0" i="1" u="none">
              <a:latin typeface="+mn-lt"/>
            </a:rPr>
            <a:t>Electrical Basics(AC/DC)</a:t>
          </a:r>
          <a:r>
            <a:rPr lang="en-US" sz="1600" b="0" i="0" u="none">
              <a:latin typeface="+mn-lt"/>
            </a:rPr>
            <a:t>*</a:t>
          </a:r>
        </a:p>
        <a:p>
          <a:pPr>
            <a:spcBef>
              <a:spcPts val="1200"/>
            </a:spcBef>
            <a:spcAft>
              <a:spcPts val="1200"/>
            </a:spcAft>
            <a:buFont typeface="Arial" panose="020B0604020202020204" pitchFamily="34" charset="0"/>
            <a:buNone/>
          </a:pPr>
          <a:r>
            <a:rPr lang="en-US" sz="1600" b="0" i="0" u="none">
              <a:latin typeface="+mn-lt"/>
            </a:rPr>
            <a:t>Digital and Computer Literacy</a:t>
          </a:r>
        </a:p>
      </dgm:t>
    </dgm:pt>
    <dgm:pt modelId="{95DB8CDE-1F36-48FB-B9E5-1C6D66ABB669}" type="parTrans" cxnId="{ED7CA94F-588A-44EE-BDEB-F1F43C273D3A}">
      <dgm:prSet/>
      <dgm:spPr/>
      <dgm:t>
        <a:bodyPr/>
        <a:lstStyle/>
        <a:p>
          <a:endParaRPr lang="en-US"/>
        </a:p>
      </dgm:t>
    </dgm:pt>
    <dgm:pt modelId="{66F2CFF5-EC97-4DB6-87D1-2F787B69172B}" type="sibTrans" cxnId="{ED7CA94F-588A-44EE-BDEB-F1F43C273D3A}">
      <dgm:prSet/>
      <dgm:spPr/>
      <dgm:t>
        <a:bodyPr/>
        <a:lstStyle/>
        <a:p>
          <a:endParaRPr lang="en-US"/>
        </a:p>
      </dgm:t>
    </dgm:pt>
    <dgm:pt modelId="{735C15EA-FD96-4D8F-AD37-073D8B8428C4}">
      <dgm:prSet custT="1"/>
      <dgm:spPr/>
      <dgm:t>
        <a:bodyPr/>
        <a:lstStyle/>
        <a:p>
          <a:pPr>
            <a:spcBef>
              <a:spcPts val="1200"/>
            </a:spcBef>
            <a:spcAft>
              <a:spcPts val="1200"/>
            </a:spcAft>
            <a:buFont typeface="Arial" panose="020B0604020202020204" pitchFamily="34" charset="0"/>
            <a:buNone/>
          </a:pPr>
          <a:r>
            <a:rPr lang="en-US" sz="1600" b="0" i="0" u="none">
              <a:latin typeface="+mn-lt"/>
            </a:rPr>
            <a:t>Hand Tool Basics</a:t>
          </a:r>
        </a:p>
      </dgm:t>
    </dgm:pt>
    <dgm:pt modelId="{8BB5408C-6EAB-4B34-87F9-5EA130F76F52}" type="parTrans" cxnId="{0D469D31-6279-43F0-A270-F38168B38219}">
      <dgm:prSet/>
      <dgm:spPr/>
      <dgm:t>
        <a:bodyPr/>
        <a:lstStyle/>
        <a:p>
          <a:endParaRPr lang="en-US"/>
        </a:p>
      </dgm:t>
    </dgm:pt>
    <dgm:pt modelId="{B4F4F16F-4AE9-4CC2-BD4C-17C5AA6B27A1}" type="sibTrans" cxnId="{0D469D31-6279-43F0-A270-F38168B38219}">
      <dgm:prSet/>
      <dgm:spPr/>
      <dgm:t>
        <a:bodyPr/>
        <a:lstStyle/>
        <a:p>
          <a:endParaRPr lang="en-US"/>
        </a:p>
      </dgm:t>
    </dgm:pt>
    <dgm:pt modelId="{639F6F16-B0DD-42D1-A005-DDA6DABC5EC9}">
      <dgm:prSet custT="1"/>
      <dgm:spPr/>
      <dgm:t>
        <a:bodyPr/>
        <a:lstStyle/>
        <a:p>
          <a:pPr>
            <a:spcBef>
              <a:spcPts val="1200"/>
            </a:spcBef>
            <a:spcAft>
              <a:spcPts val="1200"/>
            </a:spcAft>
            <a:buFont typeface="Arial" panose="020B0604020202020204" pitchFamily="34" charset="0"/>
            <a:buNone/>
          </a:pPr>
          <a:r>
            <a:rPr lang="en-US" sz="1600" b="0" i="0" u="none">
              <a:latin typeface="+mn-lt"/>
            </a:rPr>
            <a:t>Basic Schematics</a:t>
          </a:r>
        </a:p>
      </dgm:t>
    </dgm:pt>
    <dgm:pt modelId="{0BF1D0AA-95F2-4A06-B31E-781FF931227D}" type="parTrans" cxnId="{D474145D-9D18-4F45-8173-D11019363F75}">
      <dgm:prSet/>
      <dgm:spPr/>
      <dgm:t>
        <a:bodyPr/>
        <a:lstStyle/>
        <a:p>
          <a:endParaRPr lang="en-US"/>
        </a:p>
      </dgm:t>
    </dgm:pt>
    <dgm:pt modelId="{2FEC6A5F-8C48-4FAE-8658-5F20C1FA4F77}" type="sibTrans" cxnId="{D474145D-9D18-4F45-8173-D11019363F75}">
      <dgm:prSet/>
      <dgm:spPr/>
      <dgm:t>
        <a:bodyPr/>
        <a:lstStyle/>
        <a:p>
          <a:endParaRPr lang="en-US"/>
        </a:p>
      </dgm:t>
    </dgm:pt>
    <dgm:pt modelId="{32F9C38A-E433-479D-A0FD-1ADFC7901B0A}">
      <dgm:prSet custT="1"/>
      <dgm:spPr/>
      <dgm:t>
        <a:bodyPr/>
        <a:lstStyle/>
        <a:p>
          <a:pPr>
            <a:spcBef>
              <a:spcPts val="1200"/>
            </a:spcBef>
            <a:spcAft>
              <a:spcPts val="1200"/>
            </a:spcAft>
            <a:buFont typeface="Arial" panose="020B0604020202020204" pitchFamily="34" charset="0"/>
            <a:buNone/>
          </a:pPr>
          <a:r>
            <a:rPr lang="en-US" sz="1600" b="0" i="0" u="none">
              <a:latin typeface="+mn-lt"/>
            </a:rPr>
            <a:t>Fluid Mechanics*</a:t>
          </a:r>
        </a:p>
      </dgm:t>
    </dgm:pt>
    <dgm:pt modelId="{686A57C9-0BBD-43FA-8F94-AB4F321293BE}" type="parTrans" cxnId="{FE6118EE-902D-4AAF-A656-7E781A1C0A4F}">
      <dgm:prSet/>
      <dgm:spPr/>
      <dgm:t>
        <a:bodyPr/>
        <a:lstStyle/>
        <a:p>
          <a:endParaRPr lang="en-US"/>
        </a:p>
      </dgm:t>
    </dgm:pt>
    <dgm:pt modelId="{0829145C-F103-4904-8D64-51CB6DACA571}" type="sibTrans" cxnId="{FE6118EE-902D-4AAF-A656-7E781A1C0A4F}">
      <dgm:prSet/>
      <dgm:spPr/>
      <dgm:t>
        <a:bodyPr/>
        <a:lstStyle/>
        <a:p>
          <a:endParaRPr lang="en-US"/>
        </a:p>
      </dgm:t>
    </dgm:pt>
    <dgm:pt modelId="{E779A784-2868-4C83-A105-0C23D81351B5}">
      <dgm:prSet custT="1"/>
      <dgm:spPr/>
      <dgm:t>
        <a:bodyPr/>
        <a:lstStyle/>
        <a:p>
          <a:pPr>
            <a:spcBef>
              <a:spcPts val="1200"/>
            </a:spcBef>
            <a:spcAft>
              <a:spcPts val="1200"/>
            </a:spcAft>
            <a:buFont typeface="Arial" panose="020B0604020202020204" pitchFamily="34" charset="0"/>
            <a:buNone/>
          </a:pPr>
          <a:r>
            <a:rPr lang="en-US" sz="1600" b="0" i="1" u="none">
              <a:latin typeface="+mn-lt"/>
            </a:rPr>
            <a:t>Basic Math</a:t>
          </a:r>
        </a:p>
      </dgm:t>
    </dgm:pt>
    <dgm:pt modelId="{79C7E079-278A-4E36-856D-FA930F20C03B}" type="parTrans" cxnId="{A56B6BDE-B52B-4544-BBF3-D9BBF284ED89}">
      <dgm:prSet/>
      <dgm:spPr/>
      <dgm:t>
        <a:bodyPr/>
        <a:lstStyle/>
        <a:p>
          <a:endParaRPr lang="en-US"/>
        </a:p>
      </dgm:t>
    </dgm:pt>
    <dgm:pt modelId="{73A00B60-F0C3-4BE4-BDCE-DAE10C89F84F}" type="sibTrans" cxnId="{A56B6BDE-B52B-4544-BBF3-D9BBF284ED89}">
      <dgm:prSet/>
      <dgm:spPr/>
      <dgm:t>
        <a:bodyPr/>
        <a:lstStyle/>
        <a:p>
          <a:endParaRPr lang="en-US"/>
        </a:p>
      </dgm:t>
    </dgm:pt>
    <dgm:pt modelId="{48C85240-6FB9-44D8-87C7-B8DD27CB04D2}">
      <dgm:prSet custT="1"/>
      <dgm:spPr/>
      <dgm:t>
        <a:bodyPr/>
        <a:lstStyle/>
        <a:p>
          <a:pPr>
            <a:spcBef>
              <a:spcPts val="1200"/>
            </a:spcBef>
            <a:spcAft>
              <a:spcPts val="1200"/>
            </a:spcAft>
            <a:buFont typeface="Arial" panose="020B0604020202020204" pitchFamily="34" charset="0"/>
            <a:buNone/>
          </a:pPr>
          <a:r>
            <a:rPr lang="en-US" sz="1600" b="0" i="0" u="none">
              <a:latin typeface="+mn-lt"/>
            </a:rPr>
            <a:t>Mechanical Systems</a:t>
          </a:r>
        </a:p>
      </dgm:t>
    </dgm:pt>
    <dgm:pt modelId="{AC10A740-B0AC-4053-BA24-29197CB0CFD6}" type="parTrans" cxnId="{5155E274-8A37-4FD0-B1AF-7DC67DA37F75}">
      <dgm:prSet/>
      <dgm:spPr/>
      <dgm:t>
        <a:bodyPr/>
        <a:lstStyle/>
        <a:p>
          <a:endParaRPr lang="en-US"/>
        </a:p>
      </dgm:t>
    </dgm:pt>
    <dgm:pt modelId="{4942F927-69EA-4524-9722-9CA117D3978C}" type="sibTrans" cxnId="{5155E274-8A37-4FD0-B1AF-7DC67DA37F75}">
      <dgm:prSet/>
      <dgm:spPr/>
      <dgm:t>
        <a:bodyPr/>
        <a:lstStyle/>
        <a:p>
          <a:endParaRPr lang="en-US"/>
        </a:p>
      </dgm:t>
    </dgm:pt>
    <dgm:pt modelId="{2EFC01FA-CC7D-4EF7-8667-965DEA3E57D1}">
      <dgm:prSet phldrT="[Text]" custT="1"/>
      <dgm:spPr/>
      <dgm:t>
        <a:bodyPr/>
        <a:lstStyle/>
        <a:p>
          <a:r>
            <a:rPr lang="en-US" sz="1600" b="0">
              <a:latin typeface="+mn-lt"/>
            </a:rPr>
            <a:t>Robotics</a:t>
          </a:r>
        </a:p>
      </dgm:t>
    </dgm:pt>
    <dgm:pt modelId="{457D7422-B602-47C9-A4B9-ED15E5F8A9AB}" type="parTrans" cxnId="{27999718-D22D-4783-9BEC-81F490D73997}">
      <dgm:prSet/>
      <dgm:spPr/>
      <dgm:t>
        <a:bodyPr/>
        <a:lstStyle/>
        <a:p>
          <a:endParaRPr lang="en-US"/>
        </a:p>
      </dgm:t>
    </dgm:pt>
    <dgm:pt modelId="{EBCB92C5-BDE1-4FDE-B840-B8FC96CF5E3C}" type="sibTrans" cxnId="{27999718-D22D-4783-9BEC-81F490D73997}">
      <dgm:prSet/>
      <dgm:spPr/>
      <dgm:t>
        <a:bodyPr/>
        <a:lstStyle/>
        <a:p>
          <a:endParaRPr lang="en-US"/>
        </a:p>
      </dgm:t>
    </dgm:pt>
    <dgm:pt modelId="{D213F50A-DD9B-4095-A9B5-345C8A28B4C8}">
      <dgm:prSet phldrT="[Text]" custT="1"/>
      <dgm:spPr/>
      <dgm:t>
        <a:bodyPr/>
        <a:lstStyle/>
        <a:p>
          <a:r>
            <a:rPr lang="en-US" sz="1600" b="0">
              <a:latin typeface="+mn-lt"/>
            </a:rPr>
            <a:t>Data Acquisition Systems</a:t>
          </a:r>
        </a:p>
      </dgm:t>
    </dgm:pt>
    <dgm:pt modelId="{EA81C022-46E0-4277-9319-666A282F877F}" type="parTrans" cxnId="{EF2D39F7-39A8-489E-829F-DC5912DEF1A1}">
      <dgm:prSet/>
      <dgm:spPr/>
      <dgm:t>
        <a:bodyPr/>
        <a:lstStyle/>
        <a:p>
          <a:endParaRPr lang="en-US"/>
        </a:p>
      </dgm:t>
    </dgm:pt>
    <dgm:pt modelId="{047F2DC5-8329-474B-BAC6-F40B5C4B35E9}" type="sibTrans" cxnId="{EF2D39F7-39A8-489E-829F-DC5912DEF1A1}">
      <dgm:prSet/>
      <dgm:spPr/>
      <dgm:t>
        <a:bodyPr/>
        <a:lstStyle/>
        <a:p>
          <a:endParaRPr lang="en-US"/>
        </a:p>
      </dgm:t>
    </dgm:pt>
    <dgm:pt modelId="{B13F67A0-CF98-46E7-A483-11DA8D1026E5}">
      <dgm:prSet phldrT="[Text]" custT="1"/>
      <dgm:spPr/>
      <dgm:t>
        <a:bodyPr/>
        <a:lstStyle/>
        <a:p>
          <a:r>
            <a:rPr lang="en-US" sz="1600" b="0" i="1">
              <a:latin typeface="+mn-lt"/>
            </a:rPr>
            <a:t>Composition*</a:t>
          </a:r>
        </a:p>
      </dgm:t>
    </dgm:pt>
    <dgm:pt modelId="{90983159-5563-4E6A-B1DF-0B46AB099E35}" type="parTrans" cxnId="{B9C3E851-CD4A-40AB-B607-50C242B46035}">
      <dgm:prSet/>
      <dgm:spPr/>
      <dgm:t>
        <a:bodyPr/>
        <a:lstStyle/>
        <a:p>
          <a:endParaRPr lang="en-US"/>
        </a:p>
      </dgm:t>
    </dgm:pt>
    <dgm:pt modelId="{B29C11A3-DBBA-4DEE-A6AB-39E223EA3D4C}" type="sibTrans" cxnId="{B9C3E851-CD4A-40AB-B607-50C242B46035}">
      <dgm:prSet/>
      <dgm:spPr/>
      <dgm:t>
        <a:bodyPr/>
        <a:lstStyle/>
        <a:p>
          <a:endParaRPr lang="en-US"/>
        </a:p>
      </dgm:t>
    </dgm:pt>
    <dgm:pt modelId="{5EED374B-9A2F-4CE4-856B-2313BE6CB1D6}">
      <dgm:prSet phldrT="[Text]" custT="1"/>
      <dgm:spPr/>
      <dgm:t>
        <a:bodyPr/>
        <a:lstStyle/>
        <a:p>
          <a:r>
            <a:rPr lang="en-US" sz="1600" b="0" i="1">
              <a:latin typeface="+mn-lt"/>
            </a:rPr>
            <a:t>Technical Writing</a:t>
          </a:r>
        </a:p>
      </dgm:t>
    </dgm:pt>
    <dgm:pt modelId="{EA7D8CD1-E69F-48FC-A00C-2266962AA967}" type="parTrans" cxnId="{41F71B53-406E-49CC-BD59-DBD9A92353C3}">
      <dgm:prSet/>
      <dgm:spPr/>
      <dgm:t>
        <a:bodyPr/>
        <a:lstStyle/>
        <a:p>
          <a:endParaRPr lang="en-US"/>
        </a:p>
      </dgm:t>
    </dgm:pt>
    <dgm:pt modelId="{C1A63A96-6A9A-4EA9-B1CC-BF7C3ABC03EB}" type="sibTrans" cxnId="{41F71B53-406E-49CC-BD59-DBD9A92353C3}">
      <dgm:prSet/>
      <dgm:spPr/>
      <dgm:t>
        <a:bodyPr/>
        <a:lstStyle/>
        <a:p>
          <a:endParaRPr lang="en-US"/>
        </a:p>
      </dgm:t>
    </dgm:pt>
    <dgm:pt modelId="{9A189905-C7EC-4665-979F-09C8FD5F18D6}">
      <dgm:prSet phldrT="[Text]" custT="1"/>
      <dgm:spPr/>
      <dgm:t>
        <a:bodyPr/>
        <a:lstStyle/>
        <a:p>
          <a:pPr rtl="0"/>
          <a:r>
            <a:rPr lang="en-US" sz="1800" b="0">
              <a:latin typeface="+mn-lt"/>
            </a:rPr>
            <a:t>Bachelor of Applied Science* </a:t>
          </a:r>
        </a:p>
      </dgm:t>
    </dgm:pt>
    <dgm:pt modelId="{64F3B8D4-3D84-4070-9B2F-FCF72C685C65}" type="parTrans" cxnId="{A070C6FD-2073-41F3-A09D-8E768DF03DA2}">
      <dgm:prSet/>
      <dgm:spPr/>
      <dgm:t>
        <a:bodyPr/>
        <a:lstStyle/>
        <a:p>
          <a:endParaRPr lang="en-US"/>
        </a:p>
      </dgm:t>
    </dgm:pt>
    <dgm:pt modelId="{A22287B3-EFE6-4F3E-AB23-F0946F8BDF3A}" type="sibTrans" cxnId="{A070C6FD-2073-41F3-A09D-8E768DF03DA2}">
      <dgm:prSet/>
      <dgm:spPr/>
      <dgm:t>
        <a:bodyPr/>
        <a:lstStyle/>
        <a:p>
          <a:endParaRPr lang="en-US"/>
        </a:p>
      </dgm:t>
    </dgm:pt>
    <dgm:pt modelId="{45C3CBCC-45EA-41A4-8959-78FB5AF260AB}">
      <dgm:prSet phldrT="[Text]" custT="1"/>
      <dgm:spPr/>
      <dgm:t>
        <a:bodyPr/>
        <a:lstStyle/>
        <a:p>
          <a:r>
            <a:rPr lang="en-US" sz="1600" b="0">
              <a:latin typeface="+mn-lt"/>
            </a:rPr>
            <a:t>Semiconductor Mfg. Processes</a:t>
          </a:r>
        </a:p>
        <a:p>
          <a:r>
            <a:rPr lang="en-US" sz="1600" b="0" i="0"/>
            <a:t>Manufacturing Processing* </a:t>
          </a:r>
        </a:p>
        <a:p>
          <a:r>
            <a:rPr lang="en-US" sz="1600" b="0">
              <a:latin typeface="+mn-lt"/>
            </a:rPr>
            <a:t>Engineering Materials*</a:t>
          </a:r>
        </a:p>
        <a:p>
          <a:pPr rtl="0"/>
          <a:r>
            <a:rPr lang="en-US" sz="1600" b="0">
              <a:latin typeface="+mn-lt"/>
            </a:rPr>
            <a:t>Engineering Statistics* </a:t>
          </a:r>
        </a:p>
        <a:p>
          <a:r>
            <a:rPr lang="en-US" sz="1600" b="0" i="1">
              <a:latin typeface="+mn-lt"/>
            </a:rPr>
            <a:t>Physics</a:t>
          </a:r>
        </a:p>
        <a:p>
          <a:r>
            <a:rPr lang="en-US" sz="1600" b="0" i="1">
              <a:latin typeface="+mn-lt"/>
            </a:rPr>
            <a:t>Gen-eds</a:t>
          </a:r>
        </a:p>
        <a:p>
          <a:pPr rtl="0"/>
          <a:r>
            <a:rPr lang="en-US" sz="1600" b="0" i="0">
              <a:latin typeface="+mn-lt"/>
            </a:rPr>
            <a:t>CAD*</a:t>
          </a:r>
          <a:r>
            <a:rPr lang="en-US" sz="1600" b="0">
              <a:latin typeface="+mn-lt"/>
            </a:rPr>
            <a:t> </a:t>
          </a:r>
        </a:p>
      </dgm:t>
    </dgm:pt>
    <dgm:pt modelId="{70D0180E-808D-4281-A6D3-EF4DE3C86775}" type="parTrans" cxnId="{F653AF99-6431-4FA1-9236-81F38A08347A}">
      <dgm:prSet/>
      <dgm:spPr/>
      <dgm:t>
        <a:bodyPr/>
        <a:lstStyle/>
        <a:p>
          <a:endParaRPr lang="en-US"/>
        </a:p>
      </dgm:t>
    </dgm:pt>
    <dgm:pt modelId="{D7BA12D0-8185-462A-BDEC-116D27C10F91}" type="sibTrans" cxnId="{F653AF99-6431-4FA1-9236-81F38A08347A}">
      <dgm:prSet/>
      <dgm:spPr/>
      <dgm:t>
        <a:bodyPr/>
        <a:lstStyle/>
        <a:p>
          <a:endParaRPr lang="en-US"/>
        </a:p>
      </dgm:t>
    </dgm:pt>
    <dgm:pt modelId="{43E07F0A-BAB3-4BCA-87BB-8CCB7CD28077}">
      <dgm:prSet phldrT="[Text]" custT="1"/>
      <dgm:spPr/>
      <dgm:t>
        <a:bodyPr/>
        <a:lstStyle/>
        <a:p>
          <a:pPr rtl="0"/>
          <a:r>
            <a:rPr lang="en-US" sz="1600" b="0" i="1">
              <a:latin typeface="+mn-lt"/>
            </a:rPr>
            <a:t>Digital systems* </a:t>
          </a:r>
        </a:p>
      </dgm:t>
    </dgm:pt>
    <dgm:pt modelId="{D56BD088-B766-4E0C-811B-6F52A2471B56}" type="parTrans" cxnId="{76BA45D6-EF80-4498-BD71-72A7E21B4833}">
      <dgm:prSet/>
      <dgm:spPr/>
      <dgm:t>
        <a:bodyPr/>
        <a:lstStyle/>
        <a:p>
          <a:endParaRPr lang="en-US"/>
        </a:p>
      </dgm:t>
    </dgm:pt>
    <dgm:pt modelId="{24807304-3344-4FFD-AD12-7ACF28BD538E}" type="sibTrans" cxnId="{76BA45D6-EF80-4498-BD71-72A7E21B4833}">
      <dgm:prSet/>
      <dgm:spPr/>
      <dgm:t>
        <a:bodyPr/>
        <a:lstStyle/>
        <a:p>
          <a:endParaRPr lang="en-US"/>
        </a:p>
      </dgm:t>
    </dgm:pt>
    <dgm:pt modelId="{299A4643-5873-42EB-B295-82A33D1334D8}" type="pres">
      <dgm:prSet presAssocID="{B9F783C3-D181-4A08-8F83-0BCC6C377179}" presName="Name0" presStyleCnt="0">
        <dgm:presLayoutVars>
          <dgm:chMax val="7"/>
          <dgm:chPref val="5"/>
          <dgm:dir/>
          <dgm:animOne val="branch"/>
          <dgm:animLvl val="lvl"/>
        </dgm:presLayoutVars>
      </dgm:prSet>
      <dgm:spPr/>
    </dgm:pt>
    <dgm:pt modelId="{0D14F32E-7E63-459D-B8FA-02AB4DF4D4FB}" type="pres">
      <dgm:prSet presAssocID="{9A189905-C7EC-4665-979F-09C8FD5F18D6}" presName="ChildAccent3" presStyleCnt="0"/>
      <dgm:spPr/>
    </dgm:pt>
    <dgm:pt modelId="{E4F8E361-B95D-4EE0-8719-D89DFF0B00B3}" type="pres">
      <dgm:prSet presAssocID="{9A189905-C7EC-4665-979F-09C8FD5F18D6}" presName="ChildAccent" presStyleLbl="alignImgPlace1" presStyleIdx="0" presStyleCnt="3"/>
      <dgm:spPr/>
    </dgm:pt>
    <dgm:pt modelId="{61ED6EA3-89EE-43F8-AF27-E4732C80A203}" type="pres">
      <dgm:prSet presAssocID="{9A189905-C7EC-4665-979F-09C8FD5F18D6}" presName="Child3" presStyleLbl="revTx" presStyleIdx="0" presStyleCnt="0">
        <dgm:presLayoutVars>
          <dgm:chMax val="0"/>
          <dgm:chPref val="0"/>
          <dgm:bulletEnabled val="1"/>
        </dgm:presLayoutVars>
      </dgm:prSet>
      <dgm:spPr/>
    </dgm:pt>
    <dgm:pt modelId="{17D72091-029D-4521-8889-506E5246508A}" type="pres">
      <dgm:prSet presAssocID="{9A189905-C7EC-4665-979F-09C8FD5F18D6}" presName="Parent3" presStyleLbl="node1" presStyleIdx="0" presStyleCnt="3">
        <dgm:presLayoutVars>
          <dgm:chMax val="2"/>
          <dgm:chPref val="1"/>
          <dgm:bulletEnabled val="1"/>
        </dgm:presLayoutVars>
      </dgm:prSet>
      <dgm:spPr/>
    </dgm:pt>
    <dgm:pt modelId="{18115186-9542-427A-AA9C-72AEBB5331CB}" type="pres">
      <dgm:prSet presAssocID="{DE7C2C1F-68FF-49F1-BAE3-931E089581C3}" presName="ChildAccent2" presStyleCnt="0"/>
      <dgm:spPr/>
    </dgm:pt>
    <dgm:pt modelId="{889A3835-9C95-4998-B4C3-7669C1E9A6CD}" type="pres">
      <dgm:prSet presAssocID="{DE7C2C1F-68FF-49F1-BAE3-931E089581C3}" presName="ChildAccent" presStyleLbl="alignImgPlace1" presStyleIdx="1" presStyleCnt="3" custScaleY="111817" custLinFactNeighborY="-1300"/>
      <dgm:spPr/>
    </dgm:pt>
    <dgm:pt modelId="{A9151C2F-5B49-4D6D-906E-0335AFC64673}" type="pres">
      <dgm:prSet presAssocID="{DE7C2C1F-68FF-49F1-BAE3-931E089581C3}" presName="Child2" presStyleLbl="revTx" presStyleIdx="0" presStyleCnt="0">
        <dgm:presLayoutVars>
          <dgm:chMax val="0"/>
          <dgm:chPref val="0"/>
          <dgm:bulletEnabled val="1"/>
        </dgm:presLayoutVars>
      </dgm:prSet>
      <dgm:spPr/>
    </dgm:pt>
    <dgm:pt modelId="{4B562F4B-9A28-4722-9C7A-3916B568469C}" type="pres">
      <dgm:prSet presAssocID="{DE7C2C1F-68FF-49F1-BAE3-931E089581C3}" presName="Parent2" presStyleLbl="node1" presStyleIdx="1" presStyleCnt="3">
        <dgm:presLayoutVars>
          <dgm:chMax val="2"/>
          <dgm:chPref val="1"/>
          <dgm:bulletEnabled val="1"/>
        </dgm:presLayoutVars>
      </dgm:prSet>
      <dgm:spPr/>
    </dgm:pt>
    <dgm:pt modelId="{0AC60C73-A120-436A-85FC-692F778488CC}" type="pres">
      <dgm:prSet presAssocID="{93B669FA-2C6F-4683-AE52-A97E1F364118}" presName="ChildAccent1" presStyleCnt="0"/>
      <dgm:spPr/>
    </dgm:pt>
    <dgm:pt modelId="{06E79D7B-B1B4-4C30-81B6-47FA8F54A04A}" type="pres">
      <dgm:prSet presAssocID="{93B669FA-2C6F-4683-AE52-A97E1F364118}" presName="ChildAccent" presStyleLbl="alignImgPlace1" presStyleIdx="2" presStyleCnt="3" custScaleY="111155" custLinFactNeighborX="2" custLinFactNeighborY="5426"/>
      <dgm:spPr/>
    </dgm:pt>
    <dgm:pt modelId="{D2D35793-4FFA-4E71-81F5-22B1F6827C1B}" type="pres">
      <dgm:prSet presAssocID="{93B669FA-2C6F-4683-AE52-A97E1F364118}" presName="Child1" presStyleLbl="revTx" presStyleIdx="0" presStyleCnt="0">
        <dgm:presLayoutVars>
          <dgm:chMax val="0"/>
          <dgm:chPref val="0"/>
          <dgm:bulletEnabled val="1"/>
        </dgm:presLayoutVars>
      </dgm:prSet>
      <dgm:spPr/>
    </dgm:pt>
    <dgm:pt modelId="{94595298-9BCC-46A8-914B-B013A6724C00}" type="pres">
      <dgm:prSet presAssocID="{93B669FA-2C6F-4683-AE52-A97E1F364118}" presName="Parent1" presStyleLbl="node1" presStyleIdx="2" presStyleCnt="3">
        <dgm:presLayoutVars>
          <dgm:chMax val="2"/>
          <dgm:chPref val="1"/>
          <dgm:bulletEnabled val="1"/>
        </dgm:presLayoutVars>
      </dgm:prSet>
      <dgm:spPr/>
    </dgm:pt>
  </dgm:ptLst>
  <dgm:cxnLst>
    <dgm:cxn modelId="{D3366503-D129-48BC-978A-ADF0BD84D8FA}" srcId="{DE7C2C1F-68FF-49F1-BAE3-931E089581C3}" destId="{7942331A-64CD-4638-BE5E-28C63A4EA4EB}" srcOrd="0" destOrd="0" parTransId="{993BE342-BD69-44FF-99AD-FA0926FA2243}" sibTransId="{3D44AF08-1394-47D4-B812-990C9752690C}"/>
    <dgm:cxn modelId="{3024DA0A-DD2C-450A-BEBF-41828101D3F0}" srcId="{9A189905-C7EC-4665-979F-09C8FD5F18D6}" destId="{CD3E5218-789E-478B-8835-5FD596572CE8}" srcOrd="0" destOrd="0" parTransId="{D8A0E19E-1A16-498E-AD24-5E3B77FFC83F}" sibTransId="{A347D510-C2D6-4319-A442-956CFA89E5DF}"/>
    <dgm:cxn modelId="{3FF9610F-CB80-40E6-8A94-D8763388FD4A}" type="presOf" srcId="{45C3CBCC-45EA-41A4-8959-78FB5AF260AB}" destId="{889A3835-9C95-4998-B4C3-7669C1E9A6CD}" srcOrd="0" destOrd="6" presId="urn:microsoft.com/office/officeart/2011/layout/InterconnectedBlockProcess"/>
    <dgm:cxn modelId="{D96F1316-0C4D-4100-8349-264ABA59C40E}" type="presOf" srcId="{2EFC01FA-CC7D-4EF7-8667-965DEA3E57D1}" destId="{889A3835-9C95-4998-B4C3-7669C1E9A6CD}" srcOrd="0" destOrd="1" presId="urn:microsoft.com/office/officeart/2011/layout/InterconnectedBlockProcess"/>
    <dgm:cxn modelId="{BDB12B17-007C-4E5A-93C1-98D6A65112ED}" type="presOf" srcId="{3E19AAFF-3550-4A4E-BEC5-FA775765154D}" destId="{06E79D7B-B1B4-4C30-81B6-47FA8F54A04A}" srcOrd="0" destOrd="3" presId="urn:microsoft.com/office/officeart/2011/layout/InterconnectedBlockProcess"/>
    <dgm:cxn modelId="{05128B17-2A1D-49A4-A557-E5A394DD9898}" type="presOf" srcId="{D95E3C84-5215-47ED-92DE-DCE86F583DAC}" destId="{D2D35793-4FFA-4E71-81F5-22B1F6827C1B}" srcOrd="1" destOrd="1" presId="urn:microsoft.com/office/officeart/2011/layout/InterconnectedBlockProcess"/>
    <dgm:cxn modelId="{27999718-D22D-4783-9BEC-81F490D73997}" srcId="{DE7C2C1F-68FF-49F1-BAE3-931E089581C3}" destId="{2EFC01FA-CC7D-4EF7-8667-965DEA3E57D1}" srcOrd="1" destOrd="0" parTransId="{457D7422-B602-47C9-A4B9-ED15E5F8A9AB}" sibTransId="{EBCB92C5-BDE1-4FDE-B840-B8FC96CF5E3C}"/>
    <dgm:cxn modelId="{04AF7E20-A804-411A-9656-34F356DA0A8B}" type="presOf" srcId="{B9F783C3-D181-4A08-8F83-0BCC6C377179}" destId="{299A4643-5873-42EB-B295-82A33D1334D8}" srcOrd="0" destOrd="0" presId="urn:microsoft.com/office/officeart/2011/layout/InterconnectedBlockProcess"/>
    <dgm:cxn modelId="{4875CE24-80F8-4799-B959-0A71E8D0D1F4}" type="presOf" srcId="{CD3E5218-789E-478B-8835-5FD596572CE8}" destId="{E4F8E361-B95D-4EE0-8719-D89DFF0B00B3}" srcOrd="0" destOrd="0" presId="urn:microsoft.com/office/officeart/2011/layout/InterconnectedBlockProcess"/>
    <dgm:cxn modelId="{DBE9F52E-7896-4182-801C-50A1C4902333}" type="presOf" srcId="{2EFC01FA-CC7D-4EF7-8667-965DEA3E57D1}" destId="{A9151C2F-5B49-4D6D-906E-0335AFC64673}" srcOrd="1" destOrd="1" presId="urn:microsoft.com/office/officeart/2011/layout/InterconnectedBlockProcess"/>
    <dgm:cxn modelId="{0D469D31-6279-43F0-A270-F38168B38219}" srcId="{93B669FA-2C6F-4683-AE52-A97E1F364118}" destId="{735C15EA-FD96-4D8F-AD37-073D8B8428C4}" srcOrd="4" destOrd="0" parTransId="{8BB5408C-6EAB-4B34-87F9-5EA130F76F52}" sibTransId="{B4F4F16F-4AE9-4CC2-BD4C-17C5AA6B27A1}"/>
    <dgm:cxn modelId="{2E77B93A-EA24-464A-B8C2-BF40E1F4EA83}" srcId="{B9F783C3-D181-4A08-8F83-0BCC6C377179}" destId="{93B669FA-2C6F-4683-AE52-A97E1F364118}" srcOrd="0" destOrd="0" parTransId="{E686CF1B-8833-46D5-98B6-B399F3798B3B}" sibTransId="{A77EB0E9-273A-4730-A475-699AADFD25BF}"/>
    <dgm:cxn modelId="{D474145D-9D18-4F45-8173-D11019363F75}" srcId="{93B669FA-2C6F-4683-AE52-A97E1F364118}" destId="{639F6F16-B0DD-42D1-A005-DDA6DABC5EC9}" srcOrd="5" destOrd="0" parTransId="{0BF1D0AA-95F2-4A06-B31E-781FF931227D}" sibTransId="{2FEC6A5F-8C48-4FAE-8658-5F20C1FA4F77}"/>
    <dgm:cxn modelId="{DCAC686B-4537-4139-8E3C-96AE170085EF}" type="presOf" srcId="{B13F67A0-CF98-46E7-A483-11DA8D1026E5}" destId="{A9151C2F-5B49-4D6D-906E-0335AFC64673}" srcOrd="1" destOrd="4" presId="urn:microsoft.com/office/officeart/2011/layout/InterconnectedBlockProcess"/>
    <dgm:cxn modelId="{D972454E-A8E9-4941-9F3C-E72B3FB8CCC8}" type="presOf" srcId="{7B0FF4A7-8B23-49E3-A675-BAD4CF70321B}" destId="{06E79D7B-B1B4-4C30-81B6-47FA8F54A04A}" srcOrd="0" destOrd="0" presId="urn:microsoft.com/office/officeart/2011/layout/InterconnectedBlockProcess"/>
    <dgm:cxn modelId="{A9CFE34E-7130-4CD9-87C2-269F83F0B7F7}" type="presOf" srcId="{7942331A-64CD-4638-BE5E-28C63A4EA4EB}" destId="{A9151C2F-5B49-4D6D-906E-0335AFC64673}" srcOrd="1" destOrd="0" presId="urn:microsoft.com/office/officeart/2011/layout/InterconnectedBlockProcess"/>
    <dgm:cxn modelId="{ED7CA94F-588A-44EE-BDEB-F1F43C273D3A}" srcId="{93B669FA-2C6F-4683-AE52-A97E1F364118}" destId="{3E19AAFF-3550-4A4E-BEC5-FA775765154D}" srcOrd="3" destOrd="0" parTransId="{95DB8CDE-1F36-48FB-B9E5-1C6D66ABB669}" sibTransId="{66F2CFF5-EC97-4DB6-87D1-2F787B69172B}"/>
    <dgm:cxn modelId="{B9C3E851-CD4A-40AB-B607-50C242B46035}" srcId="{DE7C2C1F-68FF-49F1-BAE3-931E089581C3}" destId="{B13F67A0-CF98-46E7-A483-11DA8D1026E5}" srcOrd="4" destOrd="0" parTransId="{90983159-5563-4E6A-B1DF-0B46AB099E35}" sibTransId="{B29C11A3-DBBA-4DEE-A6AB-39E223EA3D4C}"/>
    <dgm:cxn modelId="{41F71B53-406E-49CC-BD59-DBD9A92353C3}" srcId="{DE7C2C1F-68FF-49F1-BAE3-931E089581C3}" destId="{5EED374B-9A2F-4CE4-856B-2313BE6CB1D6}" srcOrd="5" destOrd="0" parTransId="{EA7D8CD1-E69F-48FC-A00C-2266962AA967}" sibTransId="{C1A63A96-6A9A-4EA9-B1CC-BF7C3ABC03EB}"/>
    <dgm:cxn modelId="{5155E274-8A37-4FD0-B1AF-7DC67DA37F75}" srcId="{93B669FA-2C6F-4683-AE52-A97E1F364118}" destId="{48C85240-6FB9-44D8-87C7-B8DD27CB04D2}" srcOrd="8" destOrd="0" parTransId="{AC10A740-B0AC-4053-BA24-29197CB0CFD6}" sibTransId="{4942F927-69EA-4524-9722-9CA117D3978C}"/>
    <dgm:cxn modelId="{9BFDBA75-00CD-4404-911F-B7EBBDE88555}" type="presOf" srcId="{D95E3C84-5215-47ED-92DE-DCE86F583DAC}" destId="{06E79D7B-B1B4-4C30-81B6-47FA8F54A04A}" srcOrd="0" destOrd="1" presId="urn:microsoft.com/office/officeart/2011/layout/InterconnectedBlockProcess"/>
    <dgm:cxn modelId="{3859A457-5C66-4D6A-87EF-6F2A9E5D5EEE}" type="presOf" srcId="{CA03D684-D2FA-4F85-8012-26C8F186793C}" destId="{D2D35793-4FFA-4E71-81F5-22B1F6827C1B}" srcOrd="1" destOrd="2" presId="urn:microsoft.com/office/officeart/2011/layout/InterconnectedBlockProcess"/>
    <dgm:cxn modelId="{85A2A557-11A3-4B0F-B4D8-2D201D7AEA21}" type="presOf" srcId="{45C3CBCC-45EA-41A4-8959-78FB5AF260AB}" destId="{A9151C2F-5B49-4D6D-906E-0335AFC64673}" srcOrd="1" destOrd="6" presId="urn:microsoft.com/office/officeart/2011/layout/InterconnectedBlockProcess"/>
    <dgm:cxn modelId="{9958E759-C1D6-42AC-B30C-49CF903B045F}" type="presOf" srcId="{5EED374B-9A2F-4CE4-856B-2313BE6CB1D6}" destId="{889A3835-9C95-4998-B4C3-7669C1E9A6CD}" srcOrd="0" destOrd="5" presId="urn:microsoft.com/office/officeart/2011/layout/InterconnectedBlockProcess"/>
    <dgm:cxn modelId="{E67BC87D-C168-4A22-9704-92C6424E43BC}" type="presOf" srcId="{735C15EA-FD96-4D8F-AD37-073D8B8428C4}" destId="{06E79D7B-B1B4-4C30-81B6-47FA8F54A04A}" srcOrd="0" destOrd="4" presId="urn:microsoft.com/office/officeart/2011/layout/InterconnectedBlockProcess"/>
    <dgm:cxn modelId="{64F1037F-6FBD-4A5C-BA0D-63DB43B1681A}" type="presOf" srcId="{DE7C2C1F-68FF-49F1-BAE3-931E089581C3}" destId="{4B562F4B-9A28-4722-9C7A-3916B568469C}" srcOrd="0" destOrd="0" presId="urn:microsoft.com/office/officeart/2011/layout/InterconnectedBlockProcess"/>
    <dgm:cxn modelId="{23ED4183-C133-4B64-8E72-6742DF429E1D}" type="presOf" srcId="{7942331A-64CD-4638-BE5E-28C63A4EA4EB}" destId="{889A3835-9C95-4998-B4C3-7669C1E9A6CD}" srcOrd="0" destOrd="0" presId="urn:microsoft.com/office/officeart/2011/layout/InterconnectedBlockProcess"/>
    <dgm:cxn modelId="{4BFDF987-6A2E-4E5D-AAFD-4434B9ACED7A}" type="presOf" srcId="{3E19AAFF-3550-4A4E-BEC5-FA775765154D}" destId="{D2D35793-4FFA-4E71-81F5-22B1F6827C1B}" srcOrd="1" destOrd="3" presId="urn:microsoft.com/office/officeart/2011/layout/InterconnectedBlockProcess"/>
    <dgm:cxn modelId="{96D49089-3BD0-434A-86CF-D7C9F5FADD7E}" type="presOf" srcId="{93B669FA-2C6F-4683-AE52-A97E1F364118}" destId="{94595298-9BCC-46A8-914B-B013A6724C00}" srcOrd="0" destOrd="0" presId="urn:microsoft.com/office/officeart/2011/layout/InterconnectedBlockProcess"/>
    <dgm:cxn modelId="{C30AE58E-9A35-4022-BF1C-033A8BCA2028}" type="presOf" srcId="{43E07F0A-BAB3-4BCA-87BB-8CCB7CD28077}" destId="{A9151C2F-5B49-4D6D-906E-0335AFC64673}" srcOrd="1" destOrd="3" presId="urn:microsoft.com/office/officeart/2011/layout/InterconnectedBlockProcess"/>
    <dgm:cxn modelId="{DAFF5399-AC6A-4104-9274-D765226B54A5}" type="presOf" srcId="{735C15EA-FD96-4D8F-AD37-073D8B8428C4}" destId="{D2D35793-4FFA-4E71-81F5-22B1F6827C1B}" srcOrd="1" destOrd="4" presId="urn:microsoft.com/office/officeart/2011/layout/InterconnectedBlockProcess"/>
    <dgm:cxn modelId="{4C8BA799-5092-4E61-9573-8ED64D67FEBA}" srcId="{93B669FA-2C6F-4683-AE52-A97E1F364118}" destId="{CA03D684-D2FA-4F85-8012-26C8F186793C}" srcOrd="2" destOrd="0" parTransId="{DF250E3A-6D7D-4ADD-BDC1-FD83448D93DA}" sibTransId="{14F35A09-51F7-43A0-BD9C-E3173B51BB27}"/>
    <dgm:cxn modelId="{F653AF99-6431-4FA1-9236-81F38A08347A}" srcId="{DE7C2C1F-68FF-49F1-BAE3-931E089581C3}" destId="{45C3CBCC-45EA-41A4-8959-78FB5AF260AB}" srcOrd="6" destOrd="0" parTransId="{70D0180E-808D-4281-A6D3-EF4DE3C86775}" sibTransId="{D7BA12D0-8185-462A-BDEC-116D27C10F91}"/>
    <dgm:cxn modelId="{61D73FA1-8987-439F-9DC2-B649C2F0DA87}" type="presOf" srcId="{B13F67A0-CF98-46E7-A483-11DA8D1026E5}" destId="{889A3835-9C95-4998-B4C3-7669C1E9A6CD}" srcOrd="0" destOrd="4" presId="urn:microsoft.com/office/officeart/2011/layout/InterconnectedBlockProcess"/>
    <dgm:cxn modelId="{9457FBAE-03CE-43D6-A175-49828D01D92B}" type="presOf" srcId="{639F6F16-B0DD-42D1-A005-DDA6DABC5EC9}" destId="{06E79D7B-B1B4-4C30-81B6-47FA8F54A04A}" srcOrd="0" destOrd="5" presId="urn:microsoft.com/office/officeart/2011/layout/InterconnectedBlockProcess"/>
    <dgm:cxn modelId="{734AE1B4-CBE4-4F80-8E4F-5BD35EA6368D}" type="presOf" srcId="{CD3E5218-789E-478B-8835-5FD596572CE8}" destId="{61ED6EA3-89EE-43F8-AF27-E4732C80A203}" srcOrd="1" destOrd="0" presId="urn:microsoft.com/office/officeart/2011/layout/InterconnectedBlockProcess"/>
    <dgm:cxn modelId="{1CDD31B7-278D-45C8-BFC4-320AB5C732D8}" srcId="{93B669FA-2C6F-4683-AE52-A97E1F364118}" destId="{7B0FF4A7-8B23-49E3-A675-BAD4CF70321B}" srcOrd="0" destOrd="0" parTransId="{807B3183-A421-41D8-B14E-FD5E7E39BEA4}" sibTransId="{AF617A85-87A1-4D4D-AAAF-FA25E8E245F0}"/>
    <dgm:cxn modelId="{127E99B7-DFC7-4244-96C8-B41044CA7E3F}" type="presOf" srcId="{43E07F0A-BAB3-4BCA-87BB-8CCB7CD28077}" destId="{889A3835-9C95-4998-B4C3-7669C1E9A6CD}" srcOrd="0" destOrd="3" presId="urn:microsoft.com/office/officeart/2011/layout/InterconnectedBlockProcess"/>
    <dgm:cxn modelId="{33C15BB8-FE88-466C-9DCF-335C3F189877}" type="presOf" srcId="{639F6F16-B0DD-42D1-A005-DDA6DABC5EC9}" destId="{D2D35793-4FFA-4E71-81F5-22B1F6827C1B}" srcOrd="1" destOrd="5" presId="urn:microsoft.com/office/officeart/2011/layout/InterconnectedBlockProcess"/>
    <dgm:cxn modelId="{E0FCFFB9-7366-4783-845B-8D461E69950A}" srcId="{B9F783C3-D181-4A08-8F83-0BCC6C377179}" destId="{DE7C2C1F-68FF-49F1-BAE3-931E089581C3}" srcOrd="1" destOrd="0" parTransId="{3E2B53DA-3D8E-4D23-A7A7-05C026E8EFD3}" sibTransId="{D7DA2D27-1529-48F5-803C-EF7C69158955}"/>
    <dgm:cxn modelId="{927EBABC-4FDF-48F4-ABA0-DC38AC2D7A9B}" type="presOf" srcId="{CA03D684-D2FA-4F85-8012-26C8F186793C}" destId="{06E79D7B-B1B4-4C30-81B6-47FA8F54A04A}" srcOrd="0" destOrd="2" presId="urn:microsoft.com/office/officeart/2011/layout/InterconnectedBlockProcess"/>
    <dgm:cxn modelId="{C9826BBF-7610-4E06-8CCE-47C43E83FD54}" type="presOf" srcId="{32F9C38A-E433-479D-A0FD-1ADFC7901B0A}" destId="{06E79D7B-B1B4-4C30-81B6-47FA8F54A04A}" srcOrd="0" destOrd="6" presId="urn:microsoft.com/office/officeart/2011/layout/InterconnectedBlockProcess"/>
    <dgm:cxn modelId="{EEA81AC0-E177-46EA-AB01-77E61C441A0E}" type="presOf" srcId="{48C85240-6FB9-44D8-87C7-B8DD27CB04D2}" destId="{06E79D7B-B1B4-4C30-81B6-47FA8F54A04A}" srcOrd="0" destOrd="8" presId="urn:microsoft.com/office/officeart/2011/layout/InterconnectedBlockProcess"/>
    <dgm:cxn modelId="{46B7A6C1-8F81-42E0-9ED2-8DF31106B329}" srcId="{93B669FA-2C6F-4683-AE52-A97E1F364118}" destId="{D95E3C84-5215-47ED-92DE-DCE86F583DAC}" srcOrd="1" destOrd="0" parTransId="{CDE74B5B-79E1-4103-B62F-25E63E70BC3C}" sibTransId="{C16308B8-474B-44B9-90A5-5CEF47D434B5}"/>
    <dgm:cxn modelId="{5DA08AC2-2A13-4804-A9EC-A78FDF8A21C5}" type="presOf" srcId="{D213F50A-DD9B-4095-A9B5-345C8A28B4C8}" destId="{A9151C2F-5B49-4D6D-906E-0335AFC64673}" srcOrd="1" destOrd="2" presId="urn:microsoft.com/office/officeart/2011/layout/InterconnectedBlockProcess"/>
    <dgm:cxn modelId="{B701B9D2-148F-4D99-AAFD-B239F626C141}" type="presOf" srcId="{7B0FF4A7-8B23-49E3-A675-BAD4CF70321B}" destId="{D2D35793-4FFA-4E71-81F5-22B1F6827C1B}" srcOrd="1" destOrd="0" presId="urn:microsoft.com/office/officeart/2011/layout/InterconnectedBlockProcess"/>
    <dgm:cxn modelId="{76BA45D6-EF80-4498-BD71-72A7E21B4833}" srcId="{DE7C2C1F-68FF-49F1-BAE3-931E089581C3}" destId="{43E07F0A-BAB3-4BCA-87BB-8CCB7CD28077}" srcOrd="3" destOrd="0" parTransId="{D56BD088-B766-4E0C-811B-6F52A2471B56}" sibTransId="{24807304-3344-4FFD-AD12-7ACF28BD538E}"/>
    <dgm:cxn modelId="{310BB2D7-45B6-45D3-B57C-416E0688C98C}" type="presOf" srcId="{48C85240-6FB9-44D8-87C7-B8DD27CB04D2}" destId="{D2D35793-4FFA-4E71-81F5-22B1F6827C1B}" srcOrd="1" destOrd="8" presId="urn:microsoft.com/office/officeart/2011/layout/InterconnectedBlockProcess"/>
    <dgm:cxn modelId="{A56B6BDE-B52B-4544-BBF3-D9BBF284ED89}" srcId="{93B669FA-2C6F-4683-AE52-A97E1F364118}" destId="{E779A784-2868-4C83-A105-0C23D81351B5}" srcOrd="7" destOrd="0" parTransId="{79C7E079-278A-4E36-856D-FA930F20C03B}" sibTransId="{73A00B60-F0C3-4BE4-BDCE-DAE10C89F84F}"/>
    <dgm:cxn modelId="{233EA9DE-D0AC-4474-8DFB-E6FB6CABC5C8}" type="presOf" srcId="{D213F50A-DD9B-4095-A9B5-345C8A28B4C8}" destId="{889A3835-9C95-4998-B4C3-7669C1E9A6CD}" srcOrd="0" destOrd="2" presId="urn:microsoft.com/office/officeart/2011/layout/InterconnectedBlockProcess"/>
    <dgm:cxn modelId="{D3FA22E1-684D-40C7-B060-8D9EC314BDAD}" type="presOf" srcId="{32F9C38A-E433-479D-A0FD-1ADFC7901B0A}" destId="{D2D35793-4FFA-4E71-81F5-22B1F6827C1B}" srcOrd="1" destOrd="6" presId="urn:microsoft.com/office/officeart/2011/layout/InterconnectedBlockProcess"/>
    <dgm:cxn modelId="{FE6118EE-902D-4AAF-A656-7E781A1C0A4F}" srcId="{93B669FA-2C6F-4683-AE52-A97E1F364118}" destId="{32F9C38A-E433-479D-A0FD-1ADFC7901B0A}" srcOrd="6" destOrd="0" parTransId="{686A57C9-0BBD-43FA-8F94-AB4F321293BE}" sibTransId="{0829145C-F103-4904-8D64-51CB6DACA571}"/>
    <dgm:cxn modelId="{3F682EF4-2E1B-490C-8E34-574A8D5033E2}" type="presOf" srcId="{E779A784-2868-4C83-A105-0C23D81351B5}" destId="{D2D35793-4FFA-4E71-81F5-22B1F6827C1B}" srcOrd="1" destOrd="7" presId="urn:microsoft.com/office/officeart/2011/layout/InterconnectedBlockProcess"/>
    <dgm:cxn modelId="{6BB4E2F6-9F6A-4B40-B1FF-DC63D1B82FD8}" type="presOf" srcId="{5EED374B-9A2F-4CE4-856B-2313BE6CB1D6}" destId="{A9151C2F-5B49-4D6D-906E-0335AFC64673}" srcOrd="1" destOrd="5" presId="urn:microsoft.com/office/officeart/2011/layout/InterconnectedBlockProcess"/>
    <dgm:cxn modelId="{EF2D39F7-39A8-489E-829F-DC5912DEF1A1}" srcId="{DE7C2C1F-68FF-49F1-BAE3-931E089581C3}" destId="{D213F50A-DD9B-4095-A9B5-345C8A28B4C8}" srcOrd="2" destOrd="0" parTransId="{EA81C022-46E0-4277-9319-666A282F877F}" sibTransId="{047F2DC5-8329-474B-BAC6-F40B5C4B35E9}"/>
    <dgm:cxn modelId="{11C87BF8-FE78-4AFD-B49B-0FA25EFE1AFF}" type="presOf" srcId="{9A189905-C7EC-4665-979F-09C8FD5F18D6}" destId="{17D72091-029D-4521-8889-506E5246508A}" srcOrd="0" destOrd="0" presId="urn:microsoft.com/office/officeart/2011/layout/InterconnectedBlockProcess"/>
    <dgm:cxn modelId="{CC633FFA-EE20-42A7-87B2-7FDF3C197E98}" type="presOf" srcId="{E779A784-2868-4C83-A105-0C23D81351B5}" destId="{06E79D7B-B1B4-4C30-81B6-47FA8F54A04A}" srcOrd="0" destOrd="7" presId="urn:microsoft.com/office/officeart/2011/layout/InterconnectedBlockProcess"/>
    <dgm:cxn modelId="{A070C6FD-2073-41F3-A09D-8E768DF03DA2}" srcId="{B9F783C3-D181-4A08-8F83-0BCC6C377179}" destId="{9A189905-C7EC-4665-979F-09C8FD5F18D6}" srcOrd="2" destOrd="0" parTransId="{64F3B8D4-3D84-4070-9B2F-FCF72C685C65}" sibTransId="{A22287B3-EFE6-4F3E-AB23-F0946F8BDF3A}"/>
    <dgm:cxn modelId="{21802938-B7EA-4498-855E-00C738551009}" type="presParOf" srcId="{299A4643-5873-42EB-B295-82A33D1334D8}" destId="{0D14F32E-7E63-459D-B8FA-02AB4DF4D4FB}" srcOrd="0" destOrd="0" presId="urn:microsoft.com/office/officeart/2011/layout/InterconnectedBlockProcess"/>
    <dgm:cxn modelId="{9F692DC5-87B2-4101-A024-94B26F469E5E}" type="presParOf" srcId="{0D14F32E-7E63-459D-B8FA-02AB4DF4D4FB}" destId="{E4F8E361-B95D-4EE0-8719-D89DFF0B00B3}" srcOrd="0" destOrd="0" presId="urn:microsoft.com/office/officeart/2011/layout/InterconnectedBlockProcess"/>
    <dgm:cxn modelId="{E8616EFB-5644-4F3E-B148-27485BAB8BDA}" type="presParOf" srcId="{299A4643-5873-42EB-B295-82A33D1334D8}" destId="{61ED6EA3-89EE-43F8-AF27-E4732C80A203}" srcOrd="1" destOrd="0" presId="urn:microsoft.com/office/officeart/2011/layout/InterconnectedBlockProcess"/>
    <dgm:cxn modelId="{DBF58EB2-A774-4302-A0B4-6F638ABC529C}" type="presParOf" srcId="{299A4643-5873-42EB-B295-82A33D1334D8}" destId="{17D72091-029D-4521-8889-506E5246508A}" srcOrd="2" destOrd="0" presId="urn:microsoft.com/office/officeart/2011/layout/InterconnectedBlockProcess"/>
    <dgm:cxn modelId="{EBCADAB5-57F1-4754-B49E-14B0133C1106}" type="presParOf" srcId="{299A4643-5873-42EB-B295-82A33D1334D8}" destId="{18115186-9542-427A-AA9C-72AEBB5331CB}" srcOrd="3" destOrd="0" presId="urn:microsoft.com/office/officeart/2011/layout/InterconnectedBlockProcess"/>
    <dgm:cxn modelId="{B93033D1-0EE3-442F-8482-84EFF4B1EED6}" type="presParOf" srcId="{18115186-9542-427A-AA9C-72AEBB5331CB}" destId="{889A3835-9C95-4998-B4C3-7669C1E9A6CD}" srcOrd="0" destOrd="0" presId="urn:microsoft.com/office/officeart/2011/layout/InterconnectedBlockProcess"/>
    <dgm:cxn modelId="{2E9EE33C-A771-4697-859C-20621C37A95C}" type="presParOf" srcId="{299A4643-5873-42EB-B295-82A33D1334D8}" destId="{A9151C2F-5B49-4D6D-906E-0335AFC64673}" srcOrd="4" destOrd="0" presId="urn:microsoft.com/office/officeart/2011/layout/InterconnectedBlockProcess"/>
    <dgm:cxn modelId="{D3F97DA4-0D34-4917-93FA-A5C34CC62FB2}" type="presParOf" srcId="{299A4643-5873-42EB-B295-82A33D1334D8}" destId="{4B562F4B-9A28-4722-9C7A-3916B568469C}" srcOrd="5" destOrd="0" presId="urn:microsoft.com/office/officeart/2011/layout/InterconnectedBlockProcess"/>
    <dgm:cxn modelId="{491A09AA-5C10-41B0-BA92-5A22D0495D20}" type="presParOf" srcId="{299A4643-5873-42EB-B295-82A33D1334D8}" destId="{0AC60C73-A120-436A-85FC-692F778488CC}" srcOrd="6" destOrd="0" presId="urn:microsoft.com/office/officeart/2011/layout/InterconnectedBlockProcess"/>
    <dgm:cxn modelId="{FCD7FFC4-FCB6-4D89-B02B-B35511AD67D1}" type="presParOf" srcId="{0AC60C73-A120-436A-85FC-692F778488CC}" destId="{06E79D7B-B1B4-4C30-81B6-47FA8F54A04A}" srcOrd="0" destOrd="0" presId="urn:microsoft.com/office/officeart/2011/layout/InterconnectedBlockProcess"/>
    <dgm:cxn modelId="{FC63DEE2-A395-4ADA-B31D-CFD9BE6C98E7}" type="presParOf" srcId="{299A4643-5873-42EB-B295-82A33D1334D8}" destId="{D2D35793-4FFA-4E71-81F5-22B1F6827C1B}" srcOrd="7" destOrd="0" presId="urn:microsoft.com/office/officeart/2011/layout/InterconnectedBlockProcess"/>
    <dgm:cxn modelId="{9CBA802B-1353-4CFA-A7F4-7176C673FF80}" type="presParOf" srcId="{299A4643-5873-42EB-B295-82A33D1334D8}" destId="{94595298-9BCC-46A8-914B-B013A6724C00}" srcOrd="8"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8E361-B95D-4EE0-8719-D89DFF0B00B3}">
      <dsp:nvSpPr>
        <dsp:cNvPr id="0" name=""/>
        <dsp:cNvSpPr/>
      </dsp:nvSpPr>
      <dsp:spPr>
        <a:xfrm>
          <a:off x="5329309" y="1069761"/>
          <a:ext cx="2258429" cy="5018804"/>
        </a:xfrm>
        <a:prstGeom prst="wedgeRectCallout">
          <a:avLst>
            <a:gd name="adj1" fmla="val 0"/>
            <a:gd name="adj2" fmla="val 0"/>
          </a:avLst>
        </a:prstGeom>
        <a:solidFill>
          <a:schemeClr val="dk2">
            <a:tint val="5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r" defTabSz="711200">
            <a:lnSpc>
              <a:spcPct val="90000"/>
            </a:lnSpc>
            <a:spcBef>
              <a:spcPct val="0"/>
            </a:spcBef>
            <a:spcAft>
              <a:spcPct val="35000"/>
            </a:spcAft>
            <a:buNone/>
          </a:pPr>
          <a:r>
            <a:rPr lang="en-US" sz="1600" b="0" i="0" kern="1200">
              <a:latin typeface="+mn-lt"/>
            </a:rPr>
            <a:t>Industrial Instrumentation and Control</a:t>
          </a:r>
        </a:p>
        <a:p>
          <a:pPr marL="0" lvl="0" indent="0" algn="r" defTabSz="711200">
            <a:lnSpc>
              <a:spcPct val="90000"/>
            </a:lnSpc>
            <a:spcBef>
              <a:spcPct val="0"/>
            </a:spcBef>
            <a:spcAft>
              <a:spcPct val="35000"/>
            </a:spcAft>
            <a:buNone/>
          </a:pPr>
          <a:r>
            <a:rPr lang="en-US" sz="1600" b="0" i="0" kern="1200">
              <a:latin typeface="+mn-lt"/>
            </a:rPr>
            <a:t>Smart Automation Systems </a:t>
          </a:r>
        </a:p>
        <a:p>
          <a:pPr marL="0" lvl="0" indent="0" algn="r" defTabSz="711200">
            <a:lnSpc>
              <a:spcPct val="90000"/>
            </a:lnSpc>
            <a:spcBef>
              <a:spcPct val="0"/>
            </a:spcBef>
            <a:spcAft>
              <a:spcPct val="35000"/>
            </a:spcAft>
            <a:buNone/>
          </a:pPr>
          <a:r>
            <a:rPr lang="en-US" sz="1600" b="0" i="0" kern="1200">
              <a:latin typeface="+mn-lt"/>
            </a:rPr>
            <a:t>Lean Six Sigma</a:t>
          </a:r>
        </a:p>
        <a:p>
          <a:pPr marL="0" lvl="0" indent="0" algn="r" defTabSz="711200">
            <a:lnSpc>
              <a:spcPct val="90000"/>
            </a:lnSpc>
            <a:spcBef>
              <a:spcPct val="0"/>
            </a:spcBef>
            <a:spcAft>
              <a:spcPct val="35000"/>
            </a:spcAft>
            <a:buNone/>
          </a:pPr>
          <a:r>
            <a:rPr lang="en-US" sz="1600" b="0" i="0" kern="1200">
              <a:latin typeface="+mn-lt"/>
            </a:rPr>
            <a:t>Industrial Internet of Things</a:t>
          </a:r>
        </a:p>
        <a:p>
          <a:pPr marL="0" lvl="0" indent="0" algn="r" defTabSz="711200">
            <a:lnSpc>
              <a:spcPct val="90000"/>
            </a:lnSpc>
            <a:spcBef>
              <a:spcPct val="0"/>
            </a:spcBef>
            <a:spcAft>
              <a:spcPct val="35000"/>
            </a:spcAft>
            <a:buNone/>
          </a:pPr>
          <a:r>
            <a:rPr lang="en-US" sz="1600" b="0" i="0" kern="1200">
              <a:latin typeface="+mn-lt"/>
            </a:rPr>
            <a:t>Quality Systems</a:t>
          </a:r>
        </a:p>
        <a:p>
          <a:pPr marL="0" lvl="0" indent="0" algn="r" defTabSz="711200">
            <a:lnSpc>
              <a:spcPct val="90000"/>
            </a:lnSpc>
            <a:spcBef>
              <a:spcPct val="0"/>
            </a:spcBef>
            <a:spcAft>
              <a:spcPct val="35000"/>
            </a:spcAft>
            <a:buNone/>
          </a:pPr>
          <a:r>
            <a:rPr lang="en-US" sz="1600" b="0" i="0" kern="1200" err="1">
              <a:latin typeface="+mn-lt"/>
            </a:rPr>
            <a:t>Solidworks</a:t>
          </a:r>
          <a:r>
            <a:rPr lang="en-US" sz="1600" b="0" i="0" kern="1200">
              <a:latin typeface="+mn-lt"/>
            </a:rPr>
            <a:t>*</a:t>
          </a:r>
        </a:p>
        <a:p>
          <a:pPr marL="0" lvl="0" indent="0" algn="r" defTabSz="711200">
            <a:lnSpc>
              <a:spcPct val="90000"/>
            </a:lnSpc>
            <a:spcBef>
              <a:spcPct val="0"/>
            </a:spcBef>
            <a:spcAft>
              <a:spcPct val="35000"/>
            </a:spcAft>
            <a:buNone/>
          </a:pPr>
          <a:r>
            <a:rPr lang="en-US" sz="1600" b="0" i="0" kern="1200">
              <a:latin typeface="+mn-lt"/>
            </a:rPr>
            <a:t>Industrial Robotics </a:t>
          </a:r>
          <a:r>
            <a:rPr lang="en-US" sz="1600" b="0" i="1" kern="1200">
              <a:latin typeface="+mn-lt"/>
            </a:rPr>
            <a:t>Calculus</a:t>
          </a:r>
        </a:p>
        <a:p>
          <a:pPr marL="0" lvl="0" indent="0" algn="r" defTabSz="711200">
            <a:lnSpc>
              <a:spcPct val="90000"/>
            </a:lnSpc>
            <a:spcBef>
              <a:spcPct val="0"/>
            </a:spcBef>
            <a:spcAft>
              <a:spcPct val="35000"/>
            </a:spcAft>
            <a:buNone/>
          </a:pPr>
          <a:r>
            <a:rPr lang="en-US" sz="1600" b="0" i="1" kern="1200">
              <a:latin typeface="+mn-lt"/>
            </a:rPr>
            <a:t>Gen-eds</a:t>
          </a:r>
          <a:endParaRPr lang="en-US" sz="1600" b="0" i="1" kern="1200" baseline="30000">
            <a:latin typeface="+mn-lt"/>
          </a:endParaRPr>
        </a:p>
        <a:p>
          <a:pPr marL="0" lvl="0" indent="0" algn="r" defTabSz="711200">
            <a:lnSpc>
              <a:spcPct val="90000"/>
            </a:lnSpc>
            <a:spcBef>
              <a:spcPct val="0"/>
            </a:spcBef>
            <a:spcAft>
              <a:spcPct val="35000"/>
            </a:spcAft>
            <a:buNone/>
          </a:pPr>
          <a:endParaRPr lang="en-US" sz="1800" b="0" kern="1200">
            <a:latin typeface="+mn-lt"/>
          </a:endParaRPr>
        </a:p>
      </dsp:txBody>
      <dsp:txXfrm>
        <a:off x="5615933" y="1069761"/>
        <a:ext cx="1971805" cy="5018804"/>
      </dsp:txXfrm>
    </dsp:sp>
    <dsp:sp modelId="{17D72091-029D-4521-8889-506E5246508A}">
      <dsp:nvSpPr>
        <dsp:cNvPr id="0" name=""/>
        <dsp:cNvSpPr/>
      </dsp:nvSpPr>
      <dsp:spPr>
        <a:xfrm>
          <a:off x="5329309" y="0"/>
          <a:ext cx="2258429" cy="107158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800100" rtl="0">
            <a:lnSpc>
              <a:spcPct val="90000"/>
            </a:lnSpc>
            <a:spcBef>
              <a:spcPct val="0"/>
            </a:spcBef>
            <a:spcAft>
              <a:spcPct val="35000"/>
            </a:spcAft>
            <a:buNone/>
          </a:pPr>
          <a:r>
            <a:rPr lang="en-US" sz="1800" b="0" kern="1200">
              <a:latin typeface="+mn-lt"/>
            </a:rPr>
            <a:t>Bachelor of Applied Science* </a:t>
          </a:r>
        </a:p>
      </dsp:txBody>
      <dsp:txXfrm>
        <a:off x="5329309" y="0"/>
        <a:ext cx="2258429" cy="1071587"/>
      </dsp:txXfrm>
    </dsp:sp>
    <dsp:sp modelId="{889A3835-9C95-4998-B4C3-7669C1E9A6CD}">
      <dsp:nvSpPr>
        <dsp:cNvPr id="0" name=""/>
        <dsp:cNvSpPr/>
      </dsp:nvSpPr>
      <dsp:spPr>
        <a:xfrm>
          <a:off x="3070203" y="733787"/>
          <a:ext cx="2258429" cy="5211563"/>
        </a:xfrm>
        <a:prstGeom prst="wedgeRectCallout">
          <a:avLst>
            <a:gd name="adj1" fmla="val 62500"/>
            <a:gd name="adj2" fmla="val 20830"/>
          </a:avLst>
        </a:prstGeom>
        <a:solidFill>
          <a:schemeClr val="dk2">
            <a:tint val="5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r" defTabSz="800100">
            <a:lnSpc>
              <a:spcPct val="90000"/>
            </a:lnSpc>
            <a:spcBef>
              <a:spcPct val="0"/>
            </a:spcBef>
            <a:spcAft>
              <a:spcPct val="35000"/>
            </a:spcAft>
            <a:buNone/>
          </a:pPr>
          <a:r>
            <a:rPr lang="en-US" sz="1800" b="0" kern="1200">
              <a:latin typeface="+mn-lt"/>
            </a:rPr>
            <a:t>PLC’s</a:t>
          </a:r>
        </a:p>
        <a:p>
          <a:pPr marL="0" lvl="0" indent="0" algn="r" defTabSz="711200">
            <a:lnSpc>
              <a:spcPct val="90000"/>
            </a:lnSpc>
            <a:spcBef>
              <a:spcPct val="0"/>
            </a:spcBef>
            <a:spcAft>
              <a:spcPct val="35000"/>
            </a:spcAft>
            <a:buNone/>
          </a:pPr>
          <a:r>
            <a:rPr lang="en-US" sz="1600" b="0" kern="1200">
              <a:latin typeface="+mn-lt"/>
            </a:rPr>
            <a:t>Robotics</a:t>
          </a:r>
        </a:p>
        <a:p>
          <a:pPr marL="0" lvl="0" indent="0" algn="r" defTabSz="711200">
            <a:lnSpc>
              <a:spcPct val="90000"/>
            </a:lnSpc>
            <a:spcBef>
              <a:spcPct val="0"/>
            </a:spcBef>
            <a:spcAft>
              <a:spcPct val="35000"/>
            </a:spcAft>
            <a:buNone/>
          </a:pPr>
          <a:r>
            <a:rPr lang="en-US" sz="1600" b="0" kern="1200">
              <a:latin typeface="+mn-lt"/>
            </a:rPr>
            <a:t>Data Acquisition Systems</a:t>
          </a:r>
        </a:p>
        <a:p>
          <a:pPr marL="0" lvl="0" indent="0" algn="r" defTabSz="711200" rtl="0">
            <a:lnSpc>
              <a:spcPct val="90000"/>
            </a:lnSpc>
            <a:spcBef>
              <a:spcPct val="0"/>
            </a:spcBef>
            <a:spcAft>
              <a:spcPct val="35000"/>
            </a:spcAft>
            <a:buNone/>
          </a:pPr>
          <a:r>
            <a:rPr lang="en-US" sz="1600" b="0" i="1" kern="1200">
              <a:latin typeface="+mn-lt"/>
            </a:rPr>
            <a:t>Digital systems* </a:t>
          </a:r>
        </a:p>
        <a:p>
          <a:pPr marL="0" lvl="0" indent="0" algn="r" defTabSz="711200">
            <a:lnSpc>
              <a:spcPct val="90000"/>
            </a:lnSpc>
            <a:spcBef>
              <a:spcPct val="0"/>
            </a:spcBef>
            <a:spcAft>
              <a:spcPct val="35000"/>
            </a:spcAft>
            <a:buNone/>
          </a:pPr>
          <a:r>
            <a:rPr lang="en-US" sz="1600" b="0" i="1" kern="1200">
              <a:latin typeface="+mn-lt"/>
            </a:rPr>
            <a:t>Composition*</a:t>
          </a:r>
        </a:p>
        <a:p>
          <a:pPr marL="0" lvl="0" indent="0" algn="r" defTabSz="711200">
            <a:lnSpc>
              <a:spcPct val="90000"/>
            </a:lnSpc>
            <a:spcBef>
              <a:spcPct val="0"/>
            </a:spcBef>
            <a:spcAft>
              <a:spcPct val="35000"/>
            </a:spcAft>
            <a:buNone/>
          </a:pPr>
          <a:r>
            <a:rPr lang="en-US" sz="1600" b="0" i="1" kern="1200">
              <a:latin typeface="+mn-lt"/>
            </a:rPr>
            <a:t>Technical Writing</a:t>
          </a:r>
        </a:p>
        <a:p>
          <a:pPr marL="0" lvl="0" indent="0" algn="r" defTabSz="711200">
            <a:lnSpc>
              <a:spcPct val="90000"/>
            </a:lnSpc>
            <a:spcBef>
              <a:spcPct val="0"/>
            </a:spcBef>
            <a:spcAft>
              <a:spcPct val="35000"/>
            </a:spcAft>
            <a:buNone/>
          </a:pPr>
          <a:r>
            <a:rPr lang="en-US" sz="1600" b="0" kern="1200">
              <a:latin typeface="+mn-lt"/>
            </a:rPr>
            <a:t>Semiconductor Mfg. Processes</a:t>
          </a:r>
        </a:p>
        <a:p>
          <a:pPr marL="0" lvl="0" indent="0" algn="r" defTabSz="711200">
            <a:lnSpc>
              <a:spcPct val="90000"/>
            </a:lnSpc>
            <a:spcBef>
              <a:spcPct val="0"/>
            </a:spcBef>
            <a:spcAft>
              <a:spcPct val="35000"/>
            </a:spcAft>
            <a:buNone/>
          </a:pPr>
          <a:r>
            <a:rPr lang="en-US" sz="1600" b="0" i="0" kern="1200"/>
            <a:t>Manufacturing Processing* </a:t>
          </a:r>
        </a:p>
        <a:p>
          <a:pPr marL="0" lvl="0" indent="0" algn="r" defTabSz="711200">
            <a:lnSpc>
              <a:spcPct val="90000"/>
            </a:lnSpc>
            <a:spcBef>
              <a:spcPct val="0"/>
            </a:spcBef>
            <a:spcAft>
              <a:spcPct val="35000"/>
            </a:spcAft>
            <a:buNone/>
          </a:pPr>
          <a:r>
            <a:rPr lang="en-US" sz="1600" b="0" kern="1200">
              <a:latin typeface="+mn-lt"/>
            </a:rPr>
            <a:t>Engineering Materials*</a:t>
          </a:r>
        </a:p>
        <a:p>
          <a:pPr marL="0" lvl="0" indent="0" algn="r" defTabSz="711200" rtl="0">
            <a:lnSpc>
              <a:spcPct val="90000"/>
            </a:lnSpc>
            <a:spcBef>
              <a:spcPct val="0"/>
            </a:spcBef>
            <a:spcAft>
              <a:spcPct val="35000"/>
            </a:spcAft>
            <a:buNone/>
          </a:pPr>
          <a:r>
            <a:rPr lang="en-US" sz="1600" b="0" kern="1200">
              <a:latin typeface="+mn-lt"/>
            </a:rPr>
            <a:t>Engineering Statistics* </a:t>
          </a:r>
        </a:p>
        <a:p>
          <a:pPr marL="0" lvl="0" indent="0" algn="r" defTabSz="711200">
            <a:lnSpc>
              <a:spcPct val="90000"/>
            </a:lnSpc>
            <a:spcBef>
              <a:spcPct val="0"/>
            </a:spcBef>
            <a:spcAft>
              <a:spcPct val="35000"/>
            </a:spcAft>
            <a:buNone/>
          </a:pPr>
          <a:r>
            <a:rPr lang="en-US" sz="1600" b="0" i="1" kern="1200">
              <a:latin typeface="+mn-lt"/>
            </a:rPr>
            <a:t>Physics</a:t>
          </a:r>
        </a:p>
        <a:p>
          <a:pPr marL="0" lvl="0" indent="0" algn="r" defTabSz="711200">
            <a:lnSpc>
              <a:spcPct val="90000"/>
            </a:lnSpc>
            <a:spcBef>
              <a:spcPct val="0"/>
            </a:spcBef>
            <a:spcAft>
              <a:spcPct val="35000"/>
            </a:spcAft>
            <a:buNone/>
          </a:pPr>
          <a:r>
            <a:rPr lang="en-US" sz="1600" b="0" i="1" kern="1200">
              <a:latin typeface="+mn-lt"/>
            </a:rPr>
            <a:t>Gen-eds</a:t>
          </a:r>
        </a:p>
        <a:p>
          <a:pPr marL="0" lvl="0" indent="0" algn="r" defTabSz="711200" rtl="0">
            <a:lnSpc>
              <a:spcPct val="90000"/>
            </a:lnSpc>
            <a:spcBef>
              <a:spcPct val="0"/>
            </a:spcBef>
            <a:spcAft>
              <a:spcPct val="35000"/>
            </a:spcAft>
            <a:buNone/>
          </a:pPr>
          <a:r>
            <a:rPr lang="en-US" sz="1600" b="0" i="0" kern="1200">
              <a:latin typeface="+mn-lt"/>
            </a:rPr>
            <a:t>CAD*</a:t>
          </a:r>
          <a:r>
            <a:rPr lang="en-US" sz="1600" b="0" kern="1200">
              <a:latin typeface="+mn-lt"/>
            </a:rPr>
            <a:t> </a:t>
          </a:r>
        </a:p>
      </dsp:txBody>
      <dsp:txXfrm>
        <a:off x="3356826" y="733787"/>
        <a:ext cx="1971805" cy="5211563"/>
      </dsp:txXfrm>
    </dsp:sp>
    <dsp:sp modelId="{4B562F4B-9A28-4722-9C7A-3916B568469C}">
      <dsp:nvSpPr>
        <dsp:cNvPr id="0" name=""/>
        <dsp:cNvSpPr/>
      </dsp:nvSpPr>
      <dsp:spPr>
        <a:xfrm>
          <a:off x="3070203" y="173524"/>
          <a:ext cx="2258429" cy="89623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800100">
            <a:lnSpc>
              <a:spcPct val="90000"/>
            </a:lnSpc>
            <a:spcBef>
              <a:spcPct val="0"/>
            </a:spcBef>
            <a:spcAft>
              <a:spcPct val="35000"/>
            </a:spcAft>
            <a:buNone/>
          </a:pPr>
          <a:r>
            <a:rPr lang="en-US" sz="1800" b="0" kern="1200">
              <a:latin typeface="+mn-lt"/>
            </a:rPr>
            <a:t>Associate of Applied Science</a:t>
          </a:r>
        </a:p>
      </dsp:txBody>
      <dsp:txXfrm>
        <a:off x="3070203" y="173524"/>
        <a:ext cx="2258429" cy="896236"/>
      </dsp:txXfrm>
    </dsp:sp>
    <dsp:sp modelId="{06E79D7B-B1B4-4C30-81B6-47FA8F54A04A}">
      <dsp:nvSpPr>
        <dsp:cNvPr id="0" name=""/>
        <dsp:cNvSpPr/>
      </dsp:nvSpPr>
      <dsp:spPr>
        <a:xfrm>
          <a:off x="811819" y="1063243"/>
          <a:ext cx="2258429" cy="4782088"/>
        </a:xfrm>
        <a:prstGeom prst="wedgeRectCallout">
          <a:avLst>
            <a:gd name="adj1" fmla="val 62500"/>
            <a:gd name="adj2" fmla="val 20830"/>
          </a:avLst>
        </a:prstGeom>
        <a:solidFill>
          <a:schemeClr val="dk2">
            <a:tint val="5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r" defTabSz="711200">
            <a:lnSpc>
              <a:spcPct val="90000"/>
            </a:lnSpc>
            <a:spcBef>
              <a:spcPct val="0"/>
            </a:spcBef>
            <a:spcAft>
              <a:spcPts val="1200"/>
            </a:spcAft>
            <a:buFont typeface="Arial" panose="020B0604020202020204" pitchFamily="34" charset="0"/>
            <a:buNone/>
          </a:pPr>
          <a:r>
            <a:rPr lang="en-US" sz="1600" b="0" i="1" u="none" kern="1200">
              <a:latin typeface="+mn-lt"/>
            </a:rPr>
            <a:t>Semiconductor 101</a:t>
          </a:r>
          <a:endParaRPr lang="en-US" sz="1600" b="0" i="1" kern="1200">
            <a:latin typeface="+mn-lt"/>
          </a:endParaRPr>
        </a:p>
        <a:p>
          <a:pPr marL="0" lvl="0" indent="0" algn="r" defTabSz="711200">
            <a:lnSpc>
              <a:spcPct val="90000"/>
            </a:lnSpc>
            <a:spcBef>
              <a:spcPct val="0"/>
            </a:spcBef>
            <a:spcAft>
              <a:spcPts val="1200"/>
            </a:spcAft>
            <a:buFont typeface="Arial" panose="020B0604020202020204" pitchFamily="34" charset="0"/>
            <a:buNone/>
          </a:pPr>
          <a:r>
            <a:rPr lang="en-US" sz="1600" b="0" i="1" u="none" kern="1200">
              <a:latin typeface="+mn-lt"/>
            </a:rPr>
            <a:t>Introduction to Manufacturing</a:t>
          </a:r>
        </a:p>
        <a:p>
          <a:pPr marL="0" lvl="0" indent="0" algn="r" defTabSz="711200">
            <a:lnSpc>
              <a:spcPct val="90000"/>
            </a:lnSpc>
            <a:spcBef>
              <a:spcPct val="0"/>
            </a:spcBef>
            <a:spcAft>
              <a:spcPts val="1200"/>
            </a:spcAft>
            <a:buFont typeface="Arial" panose="020B0604020202020204" pitchFamily="34" charset="0"/>
            <a:buNone/>
          </a:pPr>
          <a:r>
            <a:rPr lang="en-US" sz="1600" b="0" i="0" u="none" kern="1200">
              <a:latin typeface="+mn-lt"/>
            </a:rPr>
            <a:t>Vacuum Systems</a:t>
          </a:r>
        </a:p>
        <a:p>
          <a:pPr marL="0" lvl="0" indent="0" algn="r" defTabSz="711200">
            <a:lnSpc>
              <a:spcPct val="90000"/>
            </a:lnSpc>
            <a:spcBef>
              <a:spcPct val="0"/>
            </a:spcBef>
            <a:spcAft>
              <a:spcPts val="1200"/>
            </a:spcAft>
            <a:buFont typeface="Arial" panose="020B0604020202020204" pitchFamily="34" charset="0"/>
            <a:buNone/>
          </a:pPr>
          <a:r>
            <a:rPr lang="en-US" sz="1600" b="0" i="1" u="none" kern="1200">
              <a:latin typeface="+mn-lt"/>
            </a:rPr>
            <a:t>Electrical Basics(AC/DC)</a:t>
          </a:r>
          <a:r>
            <a:rPr lang="en-US" sz="1600" b="0" i="0" u="none" kern="1200">
              <a:latin typeface="+mn-lt"/>
            </a:rPr>
            <a:t>*</a:t>
          </a:r>
        </a:p>
        <a:p>
          <a:pPr marL="0" lvl="0" indent="0" algn="r" defTabSz="711200">
            <a:lnSpc>
              <a:spcPct val="90000"/>
            </a:lnSpc>
            <a:spcBef>
              <a:spcPct val="0"/>
            </a:spcBef>
            <a:spcAft>
              <a:spcPts val="1200"/>
            </a:spcAft>
            <a:buFont typeface="Arial" panose="020B0604020202020204" pitchFamily="34" charset="0"/>
            <a:buNone/>
          </a:pPr>
          <a:r>
            <a:rPr lang="en-US" sz="1600" b="0" i="0" u="none" kern="1200">
              <a:latin typeface="+mn-lt"/>
            </a:rPr>
            <a:t>Digital and Computer Literacy</a:t>
          </a:r>
        </a:p>
        <a:p>
          <a:pPr marL="0" lvl="0" indent="0" algn="r" defTabSz="711200">
            <a:lnSpc>
              <a:spcPct val="90000"/>
            </a:lnSpc>
            <a:spcBef>
              <a:spcPct val="0"/>
            </a:spcBef>
            <a:spcAft>
              <a:spcPts val="1200"/>
            </a:spcAft>
            <a:buFont typeface="Arial" panose="020B0604020202020204" pitchFamily="34" charset="0"/>
            <a:buNone/>
          </a:pPr>
          <a:r>
            <a:rPr lang="en-US" sz="1600" b="0" i="0" u="none" kern="1200">
              <a:latin typeface="+mn-lt"/>
            </a:rPr>
            <a:t>Hand Tool Basics</a:t>
          </a:r>
        </a:p>
        <a:p>
          <a:pPr marL="0" lvl="0" indent="0" algn="r" defTabSz="711200">
            <a:lnSpc>
              <a:spcPct val="90000"/>
            </a:lnSpc>
            <a:spcBef>
              <a:spcPct val="0"/>
            </a:spcBef>
            <a:spcAft>
              <a:spcPts val="1200"/>
            </a:spcAft>
            <a:buFont typeface="Arial" panose="020B0604020202020204" pitchFamily="34" charset="0"/>
            <a:buNone/>
          </a:pPr>
          <a:r>
            <a:rPr lang="en-US" sz="1600" b="0" i="0" u="none" kern="1200">
              <a:latin typeface="+mn-lt"/>
            </a:rPr>
            <a:t>Basic Schematics</a:t>
          </a:r>
        </a:p>
        <a:p>
          <a:pPr marL="0" lvl="0" indent="0" algn="r" defTabSz="711200">
            <a:lnSpc>
              <a:spcPct val="90000"/>
            </a:lnSpc>
            <a:spcBef>
              <a:spcPct val="0"/>
            </a:spcBef>
            <a:spcAft>
              <a:spcPts val="1200"/>
            </a:spcAft>
            <a:buFont typeface="Arial" panose="020B0604020202020204" pitchFamily="34" charset="0"/>
            <a:buNone/>
          </a:pPr>
          <a:r>
            <a:rPr lang="en-US" sz="1600" b="0" i="0" u="none" kern="1200">
              <a:latin typeface="+mn-lt"/>
            </a:rPr>
            <a:t>Fluid Mechanics*</a:t>
          </a:r>
        </a:p>
        <a:p>
          <a:pPr marL="0" lvl="0" indent="0" algn="r" defTabSz="711200">
            <a:lnSpc>
              <a:spcPct val="90000"/>
            </a:lnSpc>
            <a:spcBef>
              <a:spcPct val="0"/>
            </a:spcBef>
            <a:spcAft>
              <a:spcPts val="1200"/>
            </a:spcAft>
            <a:buFont typeface="Arial" panose="020B0604020202020204" pitchFamily="34" charset="0"/>
            <a:buNone/>
          </a:pPr>
          <a:r>
            <a:rPr lang="en-US" sz="1600" b="0" i="1" u="none" kern="1200">
              <a:latin typeface="+mn-lt"/>
            </a:rPr>
            <a:t>Basic Math</a:t>
          </a:r>
        </a:p>
        <a:p>
          <a:pPr marL="0" lvl="0" indent="0" algn="r" defTabSz="711200">
            <a:lnSpc>
              <a:spcPct val="90000"/>
            </a:lnSpc>
            <a:spcBef>
              <a:spcPct val="0"/>
            </a:spcBef>
            <a:spcAft>
              <a:spcPts val="1200"/>
            </a:spcAft>
            <a:buFont typeface="Arial" panose="020B0604020202020204" pitchFamily="34" charset="0"/>
            <a:buNone/>
          </a:pPr>
          <a:r>
            <a:rPr lang="en-US" sz="1600" b="0" i="0" u="none" kern="1200">
              <a:latin typeface="+mn-lt"/>
            </a:rPr>
            <a:t>Mechanical Systems</a:t>
          </a:r>
        </a:p>
      </dsp:txBody>
      <dsp:txXfrm>
        <a:off x="1098442" y="1063243"/>
        <a:ext cx="1971805" cy="4782088"/>
      </dsp:txXfrm>
    </dsp:sp>
    <dsp:sp modelId="{94595298-9BCC-46A8-914B-B013A6724C00}">
      <dsp:nvSpPr>
        <dsp:cNvPr id="0" name=""/>
        <dsp:cNvSpPr/>
      </dsp:nvSpPr>
      <dsp:spPr>
        <a:xfrm>
          <a:off x="811773" y="352527"/>
          <a:ext cx="2258429" cy="7172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800100">
            <a:lnSpc>
              <a:spcPct val="90000"/>
            </a:lnSpc>
            <a:spcBef>
              <a:spcPct val="0"/>
            </a:spcBef>
            <a:spcAft>
              <a:spcPct val="35000"/>
            </a:spcAft>
            <a:buNone/>
          </a:pPr>
          <a:r>
            <a:rPr lang="en-US" sz="1800" b="0" kern="1200">
              <a:latin typeface="+mn-lt"/>
            </a:rPr>
            <a:t>One Year Certificate</a:t>
          </a:r>
        </a:p>
      </dsp:txBody>
      <dsp:txXfrm>
        <a:off x="811773" y="352527"/>
        <a:ext cx="2258429" cy="717233"/>
      </dsp:txXfrm>
    </dsp:sp>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2FC83B-9CDF-4249-888B-4F098AEE54D7}" type="datetimeFigureOut">
              <a:rPr lang="en-US" smtClean="0"/>
              <a:t>10/4/2024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AFE558-2FDD-4817-B9AA-F36784AADC12}" type="slidenum">
              <a:rPr lang="en-US" smtClean="0"/>
              <a:t>‹#›</a:t>
            </a:fld>
            <a:endParaRPr lang="en-US"/>
          </a:p>
        </p:txBody>
      </p:sp>
    </p:spTree>
    <p:extLst>
      <p:ext uri="{BB962C8B-B14F-4D97-AF65-F5344CB8AC3E}">
        <p14:creationId xmlns:p14="http://schemas.microsoft.com/office/powerpoint/2010/main" val="1992003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D1FF3-6850-BF41-8261-A62AD0A0210B}" type="datetimeFigureOut">
              <a:rPr lang="en-US" smtClean="0"/>
              <a:t>10/4/2024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8BAFEE-05E2-824B-BE7A-D5614C2800BD}" type="slidenum">
              <a:rPr lang="en-US" smtClean="0"/>
              <a:t>‹#›</a:t>
            </a:fld>
            <a:endParaRPr lang="en-US"/>
          </a:p>
        </p:txBody>
      </p:sp>
    </p:spTree>
    <p:extLst>
      <p:ext uri="{BB962C8B-B14F-4D97-AF65-F5344CB8AC3E}">
        <p14:creationId xmlns:p14="http://schemas.microsoft.com/office/powerpoint/2010/main" val="1995241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242424"/>
                </a:solidFill>
                <a:effectLst/>
                <a:latin typeface="Calibri" panose="020F0502020204030204" pitchFamily="34" charset="0"/>
              </a:rPr>
              <a:t>Ohio Semiconductor Collaboration Network (OSCN): Pathways and Upskilling </a:t>
            </a:r>
            <a:r>
              <a:rPr lang="en-US" b="0" i="0" dirty="0">
                <a:solidFill>
                  <a:srgbClr val="242424"/>
                </a:solidFill>
                <a:effectLst/>
                <a:latin typeface="Calibri" panose="020F0502020204030204" pitchFamily="34" charset="0"/>
              </a:rPr>
              <a:t>-</a:t>
            </a:r>
            <a:r>
              <a:rPr lang="en-US" b="0" i="1" dirty="0">
                <a:solidFill>
                  <a:srgbClr val="242424"/>
                </a:solidFill>
                <a:effectLst/>
                <a:latin typeface="Calibri" panose="020F0502020204030204" pitchFamily="34" charset="0"/>
              </a:rPr>
              <a:t> Delve into the Ohio Semiconductor Collaboration Network (OSCN) and discover how this initiative is aligning education with industry needs. Learn about pathways, upskilling opportunities, and how you can get involved at multiple levels to support Ohio’s semiconductor industry.</a:t>
            </a:r>
            <a:endParaRPr lang="en-US" dirty="0"/>
          </a:p>
        </p:txBody>
      </p:sp>
      <p:sp>
        <p:nvSpPr>
          <p:cNvPr id="4" name="Slide Number Placeholder 3"/>
          <p:cNvSpPr>
            <a:spLocks noGrp="1"/>
          </p:cNvSpPr>
          <p:nvPr>
            <p:ph type="sldNum" sz="quarter" idx="5"/>
          </p:nvPr>
        </p:nvSpPr>
        <p:spPr/>
        <p:txBody>
          <a:bodyPr/>
          <a:lstStyle/>
          <a:p>
            <a:fld id="{408BAFEE-05E2-824B-BE7A-D5614C2800BD}" type="slidenum">
              <a:rPr lang="en-US" smtClean="0"/>
              <a:t>1</a:t>
            </a:fld>
            <a:endParaRPr lang="en-US"/>
          </a:p>
        </p:txBody>
      </p:sp>
    </p:spTree>
    <p:extLst>
      <p:ext uri="{BB962C8B-B14F-4D97-AF65-F5344CB8AC3E}">
        <p14:creationId xmlns:p14="http://schemas.microsoft.com/office/powerpoint/2010/main" val="2098415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BAFEE-05E2-824B-BE7A-D5614C2800BD}" type="slidenum">
              <a:rPr lang="en-US" smtClean="0"/>
              <a:t>24</a:t>
            </a:fld>
            <a:endParaRPr lang="en-US"/>
          </a:p>
        </p:txBody>
      </p:sp>
    </p:spTree>
    <p:extLst>
      <p:ext uri="{BB962C8B-B14F-4D97-AF65-F5344CB8AC3E}">
        <p14:creationId xmlns:p14="http://schemas.microsoft.com/office/powerpoint/2010/main" val="3010499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A239747E-B6A1-604B-8AB6-3B3395F2A1E8}" type="slidenum">
              <a:rPr lang="en-US" smtClean="0"/>
              <a:t>3</a:t>
            </a:fld>
            <a:endParaRPr lang="en-US"/>
          </a:p>
        </p:txBody>
      </p:sp>
    </p:spTree>
    <p:extLst>
      <p:ext uri="{BB962C8B-B14F-4D97-AF65-F5344CB8AC3E}">
        <p14:creationId xmlns:p14="http://schemas.microsoft.com/office/powerpoint/2010/main" val="3188511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 name="Google Shape;6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Speaker Notes:</a:t>
            </a:r>
          </a:p>
          <a:p>
            <a:r>
              <a:rPr lang="en-US" sz="1100" b="0">
                <a:cs typeface="Calibri"/>
              </a:rPr>
              <a:t>Reducing barriers by not having pre-req math/science and embedding content in a contextualized manner</a:t>
            </a:r>
          </a:p>
          <a:p>
            <a:endParaRPr lang="en-US" sz="1100" b="0">
              <a:cs typeface="Calibri"/>
            </a:endParaRPr>
          </a:p>
          <a:p>
            <a:r>
              <a:rPr lang="en-US" sz="1100" b="0">
                <a:cs typeface="Calibri"/>
              </a:rPr>
              <a:t>Gives students early experiential learning by getting  them into bunny suits early and hands on with tools. </a:t>
            </a:r>
          </a:p>
          <a:p>
            <a:endParaRPr lang="en-US" sz="1100" b="0">
              <a:cs typeface="Calibri"/>
            </a:endParaRPr>
          </a:p>
          <a:p>
            <a:r>
              <a:rPr lang="en-US" sz="1100" b="0">
                <a:cs typeface="Calibri"/>
              </a:rPr>
              <a:t>Adaptable lab model allows schools to scale adoption to fit their own institutional  resources: Low Tech  &gt; High Tech Labs. </a:t>
            </a:r>
          </a:p>
          <a:p>
            <a:endParaRPr lang="en-US" b="1">
              <a:cs typeface="Calibri"/>
            </a:endParaRPr>
          </a:p>
          <a:p>
            <a:endParaRPr lang="en-US">
              <a:cs typeface="Calibri"/>
            </a:endParaRPr>
          </a:p>
          <a:p>
            <a:endParaRPr lang="en-US">
              <a:cs typeface="Calibri"/>
            </a:endParaRPr>
          </a:p>
          <a:p>
            <a:r>
              <a:rPr lang="en-US" b="1">
                <a:cs typeface="Calibri"/>
              </a:rPr>
              <a:t>Image Sources:</a:t>
            </a:r>
          </a:p>
          <a:p>
            <a:r>
              <a:rPr lang="en-US" b="0">
                <a:cs typeface="Calibri"/>
              </a:rPr>
              <a:t>CSCC Adobe Stock License Image: AdobeStock_431031722</a:t>
            </a:r>
          </a:p>
          <a:p>
            <a:r>
              <a:rPr lang="en-US">
                <a:cs typeface="Calibri"/>
              </a:rPr>
              <a:t>Logos: CSCC</a:t>
            </a:r>
          </a:p>
          <a:p>
            <a:endParaRPr lang="en-US"/>
          </a:p>
        </p:txBody>
      </p:sp>
      <p:sp>
        <p:nvSpPr>
          <p:cNvPr id="4" name="Slide Number Placeholder 3"/>
          <p:cNvSpPr>
            <a:spLocks noGrp="1"/>
          </p:cNvSpPr>
          <p:nvPr>
            <p:ph type="sldNum" sz="quarter" idx="5"/>
          </p:nvPr>
        </p:nvSpPr>
        <p:spPr/>
        <p:txBody>
          <a:bodyPr/>
          <a:lstStyle/>
          <a:p>
            <a:fld id="{42463495-6EA7-4F01-80EB-12E528373A80}" type="slidenum">
              <a:rPr lang="en-US" smtClean="0"/>
              <a:t>7</a:t>
            </a:fld>
            <a:endParaRPr lang="en-US"/>
          </a:p>
        </p:txBody>
      </p:sp>
    </p:spTree>
    <p:extLst>
      <p:ext uri="{BB962C8B-B14F-4D97-AF65-F5344CB8AC3E}">
        <p14:creationId xmlns:p14="http://schemas.microsoft.com/office/powerpoint/2010/main" val="2108357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D68A6-F3C5-4ECE-88E1-F6C5E2708DF9}" type="slidenum">
              <a:rPr lang="en-US" smtClean="0"/>
              <a:t>13</a:t>
            </a:fld>
            <a:endParaRPr lang="en-US" dirty="0"/>
          </a:p>
        </p:txBody>
      </p:sp>
    </p:spTree>
    <p:extLst>
      <p:ext uri="{BB962C8B-B14F-4D97-AF65-F5344CB8AC3E}">
        <p14:creationId xmlns:p14="http://schemas.microsoft.com/office/powerpoint/2010/main" val="1285279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E8C743-9DBE-0247-8BDC-782C1387C9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056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31D70-3C64-6D67-62F8-0AAE64A02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16188A-860A-5B6D-D3DA-0803B5510B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380D40-67F6-E00D-D260-39C1B77A7D9C}"/>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E82CCF79-5519-8AF4-5C66-63C7F22279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E8C743-9DBE-0247-8BDC-782C1387C9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9459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E8C743-9DBE-0247-8BDC-782C1387C9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900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we are going to achieve the mission of community colleges, we must start with the end in mind: post-graduation success.</a:t>
            </a:r>
          </a:p>
          <a:p>
            <a:pPr marL="171450" indent="-171450">
              <a:buFont typeface="Arial" panose="020B0604020202020204" pitchFamily="34" charset="0"/>
              <a:buChar char="•"/>
            </a:pPr>
            <a:r>
              <a:rPr lang="en-US" dirty="0"/>
              <a:t>There are still inequities in access and completion, and these areas still need our focus, but we must ensure that what students complete prepares them for post-graduation success.</a:t>
            </a:r>
          </a:p>
          <a:p>
            <a:pPr marL="171450" indent="-171450">
              <a:buFont typeface="Arial" panose="020B0604020202020204" pitchFamily="34" charset="0"/>
              <a:buChar char="•"/>
            </a:pPr>
            <a:r>
              <a:rPr lang="en-US" dirty="0"/>
              <a:t>The two areas we will address in this session are the two places all our students go: into the workforce or transferring to get a bachelor’s degree.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7D4CD67-941E-4271-9DD6-F8A59BD7C244}" type="slidenum">
              <a:rPr lang="en-US" smtClean="0"/>
              <a:t>23</a:t>
            </a:fld>
            <a:endParaRPr lang="en-US"/>
          </a:p>
        </p:txBody>
      </p:sp>
    </p:spTree>
    <p:extLst>
      <p:ext uri="{BB962C8B-B14F-4D97-AF65-F5344CB8AC3E}">
        <p14:creationId xmlns:p14="http://schemas.microsoft.com/office/powerpoint/2010/main" val="2153217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672" y="608882"/>
            <a:ext cx="2486025" cy="1230162"/>
          </a:xfrm>
          <a:prstGeom prst="rect">
            <a:avLst/>
          </a:prstGeom>
        </p:spPr>
      </p:pic>
      <p:sp>
        <p:nvSpPr>
          <p:cNvPr id="26" name="Title 16"/>
          <p:cNvSpPr>
            <a:spLocks noGrp="1"/>
          </p:cNvSpPr>
          <p:nvPr>
            <p:ph type="title" hasCustomPrompt="1"/>
          </p:nvPr>
        </p:nvSpPr>
        <p:spPr>
          <a:xfrm>
            <a:off x="745672" y="2838451"/>
            <a:ext cx="10700657" cy="2581275"/>
          </a:xfrm>
        </p:spPr>
        <p:txBody>
          <a:bodyPr lIns="0" tIns="0" rIns="0" bIns="0" anchor="b">
            <a:normAutofit/>
          </a:bodyPr>
          <a:lstStyle>
            <a:lvl1pPr>
              <a:lnSpc>
                <a:spcPct val="100000"/>
              </a:lnSpc>
              <a:defRPr sz="6000" b="1">
                <a:solidFill>
                  <a:schemeClr val="bg1"/>
                </a:solidFill>
              </a:defRPr>
            </a:lvl1pPr>
          </a:lstStyle>
          <a:p>
            <a:r>
              <a:rPr lang="en-US"/>
              <a:t>Click to edit title</a:t>
            </a:r>
          </a:p>
        </p:txBody>
      </p:sp>
      <p:sp>
        <p:nvSpPr>
          <p:cNvPr id="48" name="Text Placeholder 13"/>
          <p:cNvSpPr>
            <a:spLocks noGrp="1"/>
          </p:cNvSpPr>
          <p:nvPr>
            <p:ph type="body" sz="quarter" idx="10" hasCustomPrompt="1"/>
          </p:nvPr>
        </p:nvSpPr>
        <p:spPr>
          <a:xfrm>
            <a:off x="748395" y="5628557"/>
            <a:ext cx="10697934" cy="1104899"/>
          </a:xfrm>
        </p:spPr>
        <p:txBody>
          <a:bodyPr lIns="0" tIns="0" rIns="0" bIns="0">
            <a:normAutofit/>
          </a:bodyPr>
          <a:lstStyle>
            <a:lvl1pPr marL="0" indent="0">
              <a:lnSpc>
                <a:spcPct val="100000"/>
              </a:lnSpc>
              <a:spcBef>
                <a:spcPts val="0"/>
              </a:spcBef>
              <a:spcAft>
                <a:spcPts val="600"/>
              </a:spcAft>
              <a:buNone/>
              <a:defRPr sz="2400">
                <a:solidFill>
                  <a:schemeClr val="bg1"/>
                </a:solidFill>
              </a:defRPr>
            </a:lvl1pPr>
            <a:lvl2pPr>
              <a:lnSpc>
                <a:spcPct val="100000"/>
              </a:lnSpc>
              <a:spcBef>
                <a:spcPts val="0"/>
              </a:spcBef>
              <a:spcAft>
                <a:spcPts val="600"/>
              </a:spcAft>
              <a:defRPr sz="2000"/>
            </a:lvl2pPr>
            <a:lvl3pPr>
              <a:lnSpc>
                <a:spcPct val="100000"/>
              </a:lnSpc>
              <a:spcBef>
                <a:spcPts val="0"/>
              </a:spcBef>
              <a:spcAft>
                <a:spcPts val="600"/>
              </a:spcAft>
              <a:defRPr sz="1800"/>
            </a:lvl3pPr>
            <a:lvl4pPr>
              <a:lnSpc>
                <a:spcPct val="100000"/>
              </a:lnSpc>
              <a:spcBef>
                <a:spcPts val="0"/>
              </a:spcBef>
              <a:spcAft>
                <a:spcPts val="600"/>
              </a:spcAft>
              <a:defRPr sz="1600"/>
            </a:lvl4pPr>
            <a:lvl5pPr>
              <a:lnSpc>
                <a:spcPct val="100000"/>
              </a:lnSpc>
              <a:spcBef>
                <a:spcPts val="0"/>
              </a:spcBef>
              <a:spcAft>
                <a:spcPts val="600"/>
              </a:spcAft>
              <a:defRPr sz="1600"/>
            </a:lvl5pPr>
          </a:lstStyle>
          <a:p>
            <a:pPr lvl="0"/>
            <a:r>
              <a:rPr lang="en-US"/>
              <a:t>Click to edit text</a:t>
            </a:r>
          </a:p>
        </p:txBody>
      </p:sp>
      <p:pic>
        <p:nvPicPr>
          <p:cNvPr id="3" name="Picture 2" descr="A black background with white text&#10;&#10;Description automatically generated">
            <a:extLst>
              <a:ext uri="{FF2B5EF4-FFF2-40B4-BE49-F238E27FC236}">
                <a16:creationId xmlns:a16="http://schemas.microsoft.com/office/drawing/2014/main" id="{BFEE15B2-A85E-4F46-9673-A2348BE10E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77369" y="459524"/>
            <a:ext cx="5791200" cy="1528877"/>
          </a:xfrm>
          <a:prstGeom prst="rect">
            <a:avLst/>
          </a:prstGeom>
        </p:spPr>
      </p:pic>
    </p:spTree>
    <p:extLst>
      <p:ext uri="{BB962C8B-B14F-4D97-AF65-F5344CB8AC3E}">
        <p14:creationId xmlns:p14="http://schemas.microsoft.com/office/powerpoint/2010/main" val="1945904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19660E-484B-DD48-8D5A-63BC0B4F7A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7699" b="17699"/>
          <a:stretch/>
        </p:blipFill>
        <p:spPr>
          <a:xfrm>
            <a:off x="10238005" y="6420051"/>
            <a:ext cx="1660087" cy="282861"/>
          </a:xfrm>
          <a:prstGeom prst="rect">
            <a:avLst/>
          </a:prstGeom>
        </p:spPr>
      </p:pic>
    </p:spTree>
    <p:extLst>
      <p:ext uri="{BB962C8B-B14F-4D97-AF65-F5344CB8AC3E}">
        <p14:creationId xmlns:p14="http://schemas.microsoft.com/office/powerpoint/2010/main" val="4196602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s/Questions">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6"/>
          <p:cNvSpPr>
            <a:spLocks noGrp="1"/>
          </p:cNvSpPr>
          <p:nvPr>
            <p:ph type="title" hasCustomPrompt="1"/>
          </p:nvPr>
        </p:nvSpPr>
        <p:spPr>
          <a:xfrm>
            <a:off x="745672" y="981293"/>
            <a:ext cx="10700657" cy="990600"/>
          </a:xfrm>
        </p:spPr>
        <p:txBody>
          <a:bodyPr lIns="0" tIns="0" rIns="0" bIns="0" anchor="b">
            <a:normAutofit/>
          </a:bodyPr>
          <a:lstStyle>
            <a:lvl1pPr algn="ctr">
              <a:lnSpc>
                <a:spcPct val="100000"/>
              </a:lnSpc>
              <a:defRPr sz="6000" b="1">
                <a:solidFill>
                  <a:schemeClr val="bg1"/>
                </a:solidFill>
              </a:defRPr>
            </a:lvl1pPr>
          </a:lstStyle>
          <a:p>
            <a:r>
              <a:rPr lang="en-US"/>
              <a:t>Thanks / Questions</a:t>
            </a:r>
          </a:p>
        </p:txBody>
      </p:sp>
      <p:sp>
        <p:nvSpPr>
          <p:cNvPr id="9" name="TextBox 8"/>
          <p:cNvSpPr txBox="1"/>
          <p:nvPr userDrawn="1"/>
        </p:nvSpPr>
        <p:spPr>
          <a:xfrm>
            <a:off x="2185986" y="6307887"/>
            <a:ext cx="7820025" cy="215444"/>
          </a:xfrm>
          <a:prstGeom prst="rect">
            <a:avLst/>
          </a:prstGeom>
          <a:noFill/>
        </p:spPr>
        <p:txBody>
          <a:bodyPr wrap="square" lIns="0" tIns="0" rIns="0" bIns="0" rtlCol="0">
            <a:spAutoFit/>
          </a:bodyPr>
          <a:lstStyle/>
          <a:p>
            <a:pPr algn="ctr"/>
            <a:r>
              <a:rPr lang="en-US" sz="1400">
                <a:solidFill>
                  <a:schemeClr val="bg1"/>
                </a:solidFill>
              </a:rPr>
              <a:t>@</a:t>
            </a:r>
            <a:r>
              <a:rPr lang="en-US" sz="1400" err="1">
                <a:solidFill>
                  <a:schemeClr val="bg1"/>
                </a:solidFill>
              </a:rPr>
              <a:t>TheOACC</a:t>
            </a:r>
            <a:r>
              <a:rPr lang="en-US" sz="1400" baseline="0">
                <a:solidFill>
                  <a:schemeClr val="bg1"/>
                </a:solidFill>
              </a:rPr>
              <a:t>  </a:t>
            </a:r>
            <a:r>
              <a:rPr lang="en-US" sz="1000" baseline="0">
                <a:solidFill>
                  <a:schemeClr val="bg1"/>
                </a:solidFill>
                <a:latin typeface="Arial" panose="020B0604020202020204" pitchFamily="34" charset="0"/>
                <a:cs typeface="Arial" panose="020B0604020202020204" pitchFamily="34" charset="0"/>
              </a:rPr>
              <a:t>●</a:t>
            </a:r>
            <a:r>
              <a:rPr lang="en-US" sz="1400" baseline="0">
                <a:solidFill>
                  <a:schemeClr val="bg1"/>
                </a:solidFill>
                <a:latin typeface="Arial" panose="020B0604020202020204" pitchFamily="34" charset="0"/>
                <a:cs typeface="Arial" panose="020B0604020202020204" pitchFamily="34" charset="0"/>
              </a:rPr>
              <a:t> </a:t>
            </a:r>
            <a:r>
              <a:rPr lang="en-US" sz="1400" baseline="0">
                <a:solidFill>
                  <a:schemeClr val="bg1"/>
                </a:solidFill>
              </a:rPr>
              <a:t> </a:t>
            </a:r>
            <a:r>
              <a:rPr lang="en-US" sz="1400">
                <a:solidFill>
                  <a:schemeClr val="bg1"/>
                </a:solidFill>
              </a:rPr>
              <a:t>www.ohiocommunitycolleges.org</a:t>
            </a:r>
            <a:r>
              <a:rPr lang="en-US" sz="1400" baseline="0">
                <a:solidFill>
                  <a:schemeClr val="bg1"/>
                </a:solidFill>
              </a:rPr>
              <a:t> </a:t>
            </a:r>
            <a:endParaRPr lang="en-US" sz="1400">
              <a:solidFill>
                <a:schemeClr val="bg1"/>
              </a:solidFill>
            </a:endParaRPr>
          </a:p>
        </p:txBody>
      </p:sp>
      <p:sp>
        <p:nvSpPr>
          <p:cNvPr id="14" name="Text Placeholder 13"/>
          <p:cNvSpPr>
            <a:spLocks noGrp="1"/>
          </p:cNvSpPr>
          <p:nvPr userDrawn="1">
            <p:ph type="body" sz="quarter" idx="10" hasCustomPrompt="1"/>
          </p:nvPr>
        </p:nvSpPr>
        <p:spPr>
          <a:xfrm>
            <a:off x="2965337" y="2823804"/>
            <a:ext cx="6261327" cy="333375"/>
          </a:xfrm>
        </p:spPr>
        <p:txBody>
          <a:bodyPr lIns="0" tIns="0" rIns="0" bIns="0">
            <a:normAutofit/>
          </a:bodyPr>
          <a:lstStyle>
            <a:lvl1pPr marL="0" indent="0" algn="ctr">
              <a:lnSpc>
                <a:spcPct val="100000"/>
              </a:lnSpc>
              <a:spcBef>
                <a:spcPts val="0"/>
              </a:spcBef>
              <a:spcAft>
                <a:spcPts val="600"/>
              </a:spcAft>
              <a:buNone/>
              <a:defRPr sz="2000" b="1">
                <a:solidFill>
                  <a:schemeClr val="bg1"/>
                </a:solidFill>
                <a:latin typeface="+mj-lt"/>
              </a:defRPr>
            </a:lvl1pPr>
            <a:lvl2pPr>
              <a:lnSpc>
                <a:spcPct val="100000"/>
              </a:lnSpc>
              <a:spcBef>
                <a:spcPts val="0"/>
              </a:spcBef>
              <a:spcAft>
                <a:spcPts val="600"/>
              </a:spcAft>
              <a:defRPr sz="2000"/>
            </a:lvl2pPr>
            <a:lvl3pPr>
              <a:lnSpc>
                <a:spcPct val="100000"/>
              </a:lnSpc>
              <a:spcBef>
                <a:spcPts val="0"/>
              </a:spcBef>
              <a:spcAft>
                <a:spcPts val="600"/>
              </a:spcAft>
              <a:defRPr sz="1800"/>
            </a:lvl3pPr>
            <a:lvl4pPr>
              <a:lnSpc>
                <a:spcPct val="100000"/>
              </a:lnSpc>
              <a:spcBef>
                <a:spcPts val="0"/>
              </a:spcBef>
              <a:spcAft>
                <a:spcPts val="600"/>
              </a:spcAft>
              <a:defRPr sz="1600"/>
            </a:lvl4pPr>
            <a:lvl5pPr>
              <a:lnSpc>
                <a:spcPct val="100000"/>
              </a:lnSpc>
              <a:spcBef>
                <a:spcPts val="0"/>
              </a:spcBef>
              <a:spcAft>
                <a:spcPts val="600"/>
              </a:spcAft>
              <a:defRPr sz="1600"/>
            </a:lvl5pPr>
          </a:lstStyle>
          <a:p>
            <a:pPr lvl="0"/>
            <a:r>
              <a:rPr lang="en-US"/>
              <a:t>Name</a:t>
            </a:r>
          </a:p>
        </p:txBody>
      </p:sp>
      <p:sp>
        <p:nvSpPr>
          <p:cNvPr id="15" name="Text Placeholder 13"/>
          <p:cNvSpPr>
            <a:spLocks noGrp="1"/>
          </p:cNvSpPr>
          <p:nvPr userDrawn="1">
            <p:ph type="body" sz="quarter" idx="11" hasCustomPrompt="1"/>
          </p:nvPr>
        </p:nvSpPr>
        <p:spPr>
          <a:xfrm>
            <a:off x="2965337" y="3176229"/>
            <a:ext cx="6261327" cy="333375"/>
          </a:xfrm>
        </p:spPr>
        <p:txBody>
          <a:bodyPr lIns="0" tIns="0" rIns="0" bIns="0">
            <a:normAutofit/>
          </a:bodyPr>
          <a:lstStyle>
            <a:lvl1pPr marL="0" indent="0" algn="ctr">
              <a:lnSpc>
                <a:spcPct val="100000"/>
              </a:lnSpc>
              <a:spcBef>
                <a:spcPts val="0"/>
              </a:spcBef>
              <a:spcAft>
                <a:spcPts val="600"/>
              </a:spcAft>
              <a:buNone/>
              <a:defRPr sz="1800" b="0">
                <a:solidFill>
                  <a:schemeClr val="bg1"/>
                </a:solidFill>
                <a:latin typeface="+mj-lt"/>
              </a:defRPr>
            </a:lvl1pPr>
            <a:lvl2pPr>
              <a:lnSpc>
                <a:spcPct val="100000"/>
              </a:lnSpc>
              <a:spcBef>
                <a:spcPts val="0"/>
              </a:spcBef>
              <a:spcAft>
                <a:spcPts val="600"/>
              </a:spcAft>
              <a:defRPr sz="2000"/>
            </a:lvl2pPr>
            <a:lvl3pPr>
              <a:lnSpc>
                <a:spcPct val="100000"/>
              </a:lnSpc>
              <a:spcBef>
                <a:spcPts val="0"/>
              </a:spcBef>
              <a:spcAft>
                <a:spcPts val="600"/>
              </a:spcAft>
              <a:defRPr sz="1800"/>
            </a:lvl3pPr>
            <a:lvl4pPr>
              <a:lnSpc>
                <a:spcPct val="100000"/>
              </a:lnSpc>
              <a:spcBef>
                <a:spcPts val="0"/>
              </a:spcBef>
              <a:spcAft>
                <a:spcPts val="600"/>
              </a:spcAft>
              <a:defRPr sz="1600"/>
            </a:lvl4pPr>
            <a:lvl5pPr>
              <a:lnSpc>
                <a:spcPct val="100000"/>
              </a:lnSpc>
              <a:spcBef>
                <a:spcPts val="0"/>
              </a:spcBef>
              <a:spcAft>
                <a:spcPts val="600"/>
              </a:spcAft>
              <a:defRPr sz="1600"/>
            </a:lvl5pPr>
          </a:lstStyle>
          <a:p>
            <a:pPr lvl="0"/>
            <a:r>
              <a:rPr lang="en-US"/>
              <a:t>Job Title</a:t>
            </a:r>
          </a:p>
        </p:txBody>
      </p:sp>
      <p:sp>
        <p:nvSpPr>
          <p:cNvPr id="16" name="Text Placeholder 13"/>
          <p:cNvSpPr>
            <a:spLocks noGrp="1"/>
          </p:cNvSpPr>
          <p:nvPr userDrawn="1">
            <p:ph type="body" sz="quarter" idx="12" hasCustomPrompt="1"/>
          </p:nvPr>
        </p:nvSpPr>
        <p:spPr>
          <a:xfrm>
            <a:off x="2965337" y="3490554"/>
            <a:ext cx="6261327" cy="333375"/>
          </a:xfrm>
        </p:spPr>
        <p:txBody>
          <a:bodyPr lIns="0" tIns="0" rIns="0" bIns="0">
            <a:normAutofit/>
          </a:bodyPr>
          <a:lstStyle>
            <a:lvl1pPr marL="0" indent="0" algn="ctr">
              <a:lnSpc>
                <a:spcPct val="100000"/>
              </a:lnSpc>
              <a:spcBef>
                <a:spcPts val="0"/>
              </a:spcBef>
              <a:spcAft>
                <a:spcPts val="600"/>
              </a:spcAft>
              <a:buNone/>
              <a:defRPr sz="1800" b="0">
                <a:solidFill>
                  <a:schemeClr val="bg1"/>
                </a:solidFill>
                <a:latin typeface="+mn-lt"/>
              </a:defRPr>
            </a:lvl1pPr>
            <a:lvl2pPr>
              <a:lnSpc>
                <a:spcPct val="100000"/>
              </a:lnSpc>
              <a:spcBef>
                <a:spcPts val="0"/>
              </a:spcBef>
              <a:spcAft>
                <a:spcPts val="600"/>
              </a:spcAft>
              <a:defRPr sz="2000"/>
            </a:lvl2pPr>
            <a:lvl3pPr>
              <a:lnSpc>
                <a:spcPct val="100000"/>
              </a:lnSpc>
              <a:spcBef>
                <a:spcPts val="0"/>
              </a:spcBef>
              <a:spcAft>
                <a:spcPts val="600"/>
              </a:spcAft>
              <a:defRPr sz="1800"/>
            </a:lvl3pPr>
            <a:lvl4pPr>
              <a:lnSpc>
                <a:spcPct val="100000"/>
              </a:lnSpc>
              <a:spcBef>
                <a:spcPts val="0"/>
              </a:spcBef>
              <a:spcAft>
                <a:spcPts val="600"/>
              </a:spcAft>
              <a:defRPr sz="1600"/>
            </a:lvl4pPr>
            <a:lvl5pPr>
              <a:lnSpc>
                <a:spcPct val="100000"/>
              </a:lnSpc>
              <a:spcBef>
                <a:spcPts val="0"/>
              </a:spcBef>
              <a:spcAft>
                <a:spcPts val="600"/>
              </a:spcAft>
              <a:defRPr sz="1600"/>
            </a:lvl5pPr>
          </a:lstStyle>
          <a:p>
            <a:pPr lvl="0"/>
            <a:r>
              <a:rPr lang="en-US"/>
              <a:t>Email </a:t>
            </a:r>
          </a:p>
        </p:txBody>
      </p:sp>
      <p:sp>
        <p:nvSpPr>
          <p:cNvPr id="2" name="TextBox 1">
            <a:extLst>
              <a:ext uri="{FF2B5EF4-FFF2-40B4-BE49-F238E27FC236}">
                <a16:creationId xmlns:a16="http://schemas.microsoft.com/office/drawing/2014/main" id="{9F79F14A-5C18-1AA2-5144-42189699C5B1}"/>
              </a:ext>
            </a:extLst>
          </p:cNvPr>
          <p:cNvSpPr txBox="1"/>
          <p:nvPr userDrawn="1"/>
        </p:nvSpPr>
        <p:spPr>
          <a:xfrm>
            <a:off x="0" y="5973218"/>
            <a:ext cx="12192000" cy="215444"/>
          </a:xfrm>
          <a:prstGeom prst="rect">
            <a:avLst/>
          </a:prstGeom>
          <a:noFill/>
        </p:spPr>
        <p:txBody>
          <a:bodyPr wrap="square" lIns="0" tIns="0" rIns="0" bIns="0" rtlCol="0">
            <a:spAutoFit/>
          </a:bodyPr>
          <a:lstStyle/>
          <a:p>
            <a:pPr algn="ctr"/>
            <a:r>
              <a:rPr lang="en-US" sz="1400" b="1" i="1">
                <a:solidFill>
                  <a:schemeClr val="bg1"/>
                </a:solidFill>
                <a:latin typeface="+mj-lt"/>
              </a:rPr>
              <a:t>Advancing Ohio’s 23 community colleges through advocacy, policy, and professional development.</a:t>
            </a:r>
          </a:p>
        </p:txBody>
      </p:sp>
      <p:grpSp>
        <p:nvGrpSpPr>
          <p:cNvPr id="4" name="Group 3">
            <a:extLst>
              <a:ext uri="{FF2B5EF4-FFF2-40B4-BE49-F238E27FC236}">
                <a16:creationId xmlns:a16="http://schemas.microsoft.com/office/drawing/2014/main" id="{15620A50-EE92-6786-0F61-BC9A114188FA}"/>
              </a:ext>
            </a:extLst>
          </p:cNvPr>
          <p:cNvGrpSpPr/>
          <p:nvPr userDrawn="1"/>
        </p:nvGrpSpPr>
        <p:grpSpPr>
          <a:xfrm>
            <a:off x="2068755" y="4317344"/>
            <a:ext cx="8054491" cy="1343022"/>
            <a:chOff x="4852987" y="4067089"/>
            <a:chExt cx="8054491" cy="1343022"/>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44226"/>
            <a:stretch/>
          </p:blipFill>
          <p:spPr>
            <a:xfrm>
              <a:off x="4852987" y="4395548"/>
              <a:ext cx="2486025" cy="686105"/>
            </a:xfrm>
            <a:prstGeom prst="rect">
              <a:avLst/>
            </a:prstGeom>
          </p:spPr>
        </p:pic>
        <p:pic>
          <p:nvPicPr>
            <p:cNvPr id="3" name="Picture 2" descr="A black background with white text&#10;&#10;Description automatically generated">
              <a:extLst>
                <a:ext uri="{FF2B5EF4-FFF2-40B4-BE49-F238E27FC236}">
                  <a16:creationId xmlns:a16="http://schemas.microsoft.com/office/drawing/2014/main" id="{AD94D64B-62EB-7986-F41E-453486F283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0275" y="4067089"/>
              <a:ext cx="5087203" cy="1343022"/>
            </a:xfrm>
            <a:prstGeom prst="rect">
              <a:avLst/>
            </a:prstGeom>
          </p:spPr>
        </p:pic>
      </p:grpSp>
    </p:spTree>
    <p:extLst>
      <p:ext uri="{BB962C8B-B14F-4D97-AF65-F5344CB8AC3E}">
        <p14:creationId xmlns:p14="http://schemas.microsoft.com/office/powerpoint/2010/main" val="3516295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1160042" y="2008574"/>
            <a:ext cx="4697627" cy="573989"/>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1F3368"/>
              </a:buClr>
              <a:buSzPts val="4400"/>
              <a:buFont typeface="Questrial"/>
              <a:buNone/>
              <a:defRPr>
                <a:solidFill>
                  <a:srgbClr val="1F3368"/>
                </a:solidFill>
                <a:latin typeface="Questrial"/>
                <a:ea typeface="Questrial"/>
                <a:cs typeface="Questrial"/>
                <a:sym typeface="Quest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sldNum" idx="12"/>
          </p:nvPr>
        </p:nvSpPr>
        <p:spPr>
          <a:xfrm>
            <a:off x="8992425" y="6166280"/>
            <a:ext cx="2743200" cy="365125"/>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2F9ED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2F9ED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2F9ED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2F9ED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2F9ED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2F9ED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2F9ED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2F9ED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2F9ED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5" name="Google Shape;25;p13"/>
          <p:cNvSpPr txBox="1">
            <a:spLocks noGrp="1"/>
          </p:cNvSpPr>
          <p:nvPr>
            <p:ph type="body" idx="1"/>
          </p:nvPr>
        </p:nvSpPr>
        <p:spPr>
          <a:xfrm>
            <a:off x="1160042" y="2755944"/>
            <a:ext cx="5883275" cy="2372111"/>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3"/>
          <p:cNvSpPr txBox="1">
            <a:spLocks noGrp="1"/>
          </p:cNvSpPr>
          <p:nvPr>
            <p:ph type="body" idx="2"/>
          </p:nvPr>
        </p:nvSpPr>
        <p:spPr>
          <a:xfrm>
            <a:off x="1160042" y="1545263"/>
            <a:ext cx="3968750" cy="46331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rgbClr val="1F3368"/>
              </a:buClr>
              <a:buSzPts val="2800"/>
              <a:buNone/>
              <a:defRPr>
                <a:solidFill>
                  <a:srgbClr val="1F3368"/>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7" name="Google Shape;27;p13"/>
          <p:cNvPicPr preferRelativeResize="0"/>
          <p:nvPr/>
        </p:nvPicPr>
        <p:blipFill rotWithShape="1">
          <a:blip r:embed="rId2">
            <a:alphaModFix/>
          </a:blip>
          <a:srcRect/>
          <a:stretch/>
        </p:blipFill>
        <p:spPr>
          <a:xfrm rot="5400000">
            <a:off x="-3256575" y="3255441"/>
            <a:ext cx="6858003" cy="347122"/>
          </a:xfrm>
          <a:prstGeom prst="rect">
            <a:avLst/>
          </a:prstGeom>
          <a:noFill/>
          <a:ln>
            <a:noFill/>
          </a:ln>
        </p:spPr>
      </p:pic>
    </p:spTree>
    <p:extLst>
      <p:ext uri="{BB962C8B-B14F-4D97-AF65-F5344CB8AC3E}">
        <p14:creationId xmlns:p14="http://schemas.microsoft.com/office/powerpoint/2010/main" val="3546993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2DE06-4F21-4B28-8725-A523848F99FB}"/>
              </a:ext>
            </a:extLst>
          </p:cNvPr>
          <p:cNvSpPr>
            <a:spLocks noGrp="1"/>
          </p:cNvSpPr>
          <p:nvPr>
            <p:ph type="title"/>
          </p:nvPr>
        </p:nvSpPr>
        <p:spPr>
          <a:xfrm>
            <a:off x="657045" y="0"/>
            <a:ext cx="10515600" cy="899278"/>
          </a:xfrm>
        </p:spPr>
        <p:txBody>
          <a:bodyPr>
            <a:normAutofit/>
          </a:bodyPr>
          <a:lstStyle>
            <a:lvl1pPr>
              <a:defRPr sz="4000" b="1"/>
            </a:lvl1pPr>
          </a:lstStyle>
          <a:p>
            <a:r>
              <a:rPr lang="en-US"/>
              <a:t>Click to edit Master title style</a:t>
            </a:r>
          </a:p>
        </p:txBody>
      </p:sp>
      <p:sp>
        <p:nvSpPr>
          <p:cNvPr id="3" name="Content Placeholder 2">
            <a:extLst>
              <a:ext uri="{FF2B5EF4-FFF2-40B4-BE49-F238E27FC236}">
                <a16:creationId xmlns:a16="http://schemas.microsoft.com/office/drawing/2014/main" id="{EBE609B3-786C-463C-8729-B534F46D03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05E511-60AD-4936-9B56-A455B4A91A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485BF4C-EDA6-4CE2-BD32-612EF35BFFE3}"/>
              </a:ext>
            </a:extLst>
          </p:cNvPr>
          <p:cNvSpPr>
            <a:spLocks noGrp="1"/>
          </p:cNvSpPr>
          <p:nvPr>
            <p:ph type="sldNum" sz="quarter" idx="12"/>
          </p:nvPr>
        </p:nvSpPr>
        <p:spPr/>
        <p:txBody>
          <a:bodyPr/>
          <a:lstStyle/>
          <a:p>
            <a:fld id="{C6111D3F-58DB-4E1F-BA37-4AEA772ECE36}" type="slidenum">
              <a:rPr lang="en-US" smtClean="0"/>
              <a:t>‹#›</a:t>
            </a:fld>
            <a:endParaRPr lang="en-US"/>
          </a:p>
        </p:txBody>
      </p:sp>
      <p:sp>
        <p:nvSpPr>
          <p:cNvPr id="11" name="Rectangle 10" descr="Blue Rectangle, decorative">
            <a:extLst>
              <a:ext uri="{FF2B5EF4-FFF2-40B4-BE49-F238E27FC236}">
                <a16:creationId xmlns:a16="http://schemas.microsoft.com/office/drawing/2014/main" id="{3AC087E0-C192-43A7-B048-FAB0BAEDBFE5}"/>
              </a:ext>
            </a:extLst>
          </p:cNvPr>
          <p:cNvSpPr/>
          <p:nvPr userDrawn="1"/>
        </p:nvSpPr>
        <p:spPr>
          <a:xfrm>
            <a:off x="0" y="820440"/>
            <a:ext cx="12192000" cy="280503"/>
          </a:xfrm>
          <a:prstGeom prst="rect">
            <a:avLst/>
          </a:prstGeom>
          <a:solidFill>
            <a:srgbClr val="0072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Blue Rectangle, decorative">
            <a:extLst>
              <a:ext uri="{FF2B5EF4-FFF2-40B4-BE49-F238E27FC236}">
                <a16:creationId xmlns:a16="http://schemas.microsoft.com/office/drawing/2014/main" id="{8B5333BB-8A9D-4FD3-B6C8-18B8440DBFEC}"/>
              </a:ext>
            </a:extLst>
          </p:cNvPr>
          <p:cNvSpPr/>
          <p:nvPr userDrawn="1"/>
        </p:nvSpPr>
        <p:spPr>
          <a:xfrm>
            <a:off x="0" y="-6856"/>
            <a:ext cx="12192000" cy="827295"/>
          </a:xfrm>
          <a:prstGeom prst="rect">
            <a:avLst/>
          </a:prstGeom>
          <a:solidFill>
            <a:srgbClr val="003E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64201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ACC Master">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983DD9BF-702D-438C-82A0-C7A7D8B5C3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0088880" y="0"/>
            <a:ext cx="2103120" cy="6858000"/>
          </a:xfrm>
          <a:prstGeom prst="rect">
            <a:avLst/>
          </a:prstGeom>
          <a:solidFill>
            <a:srgbClr val="2547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11">
            <a:extLst>
              <a:ext uri="{FF2B5EF4-FFF2-40B4-BE49-F238E27FC236}">
                <a16:creationId xmlns:a16="http://schemas.microsoft.com/office/drawing/2014/main" id="{E8F49998-0346-4937-8264-FC53768C5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04B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OACC (@TheOACC) / Twitter">
            <a:extLst>
              <a:ext uri="{FF2B5EF4-FFF2-40B4-BE49-F238E27FC236}">
                <a16:creationId xmlns:a16="http://schemas.microsoft.com/office/drawing/2014/main" id="{66019905-DC7D-4102-8D44-5928A135C634}"/>
              </a:ext>
            </a:extLst>
          </p:cNvPr>
          <p:cNvPicPr>
            <a:picLocks noChangeAspect="1" noChangeArrowheads="1"/>
          </p:cNvPicPr>
          <p:nvPr userDrawn="1"/>
        </p:nvPicPr>
        <p:blipFill rotWithShape="1">
          <a:blip r:embed="rId2">
            <a:alphaModFix/>
            <a:extLst>
              <a:ext uri="{28A0092B-C50C-407E-A947-70E740481C1C}">
                <a14:useLocalDpi xmlns:a14="http://schemas.microsoft.com/office/drawing/2010/main" val="0"/>
              </a:ext>
            </a:extLst>
          </a:blip>
          <a:srcRect r="-8" b="153"/>
          <a:stretch/>
        </p:blipFill>
        <p:spPr bwMode="auto">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37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B6ECB-3151-81A4-8650-200C8E4F3F15}"/>
              </a:ext>
            </a:extLst>
          </p:cNvPr>
          <p:cNvSpPr>
            <a:spLocks noGrp="1"/>
          </p:cNvSpPr>
          <p:nvPr>
            <p:ph type="title" hasCustomPrompt="1"/>
          </p:nvPr>
        </p:nvSpPr>
        <p:spPr>
          <a:xfrm>
            <a:off x="1839664" y="674044"/>
            <a:ext cx="4697627" cy="573989"/>
          </a:xfrm>
        </p:spPr>
        <p:txBody>
          <a:bodyPr lIns="0" tIns="0" rIns="0" bIns="0"/>
          <a:lstStyle>
            <a:lvl1pPr>
              <a:defRPr spc="300">
                <a:solidFill>
                  <a:srgbClr val="1F3368"/>
                </a:solidFill>
                <a:latin typeface="AVANT GARDE BOOK BT" panose="020B0402020202020204" pitchFamily="34" charset="0"/>
              </a:defRPr>
            </a:lvl1pPr>
          </a:lstStyle>
          <a:p>
            <a:r>
              <a:rPr lang="en-US"/>
              <a:t>HEADLINE HERE</a:t>
            </a:r>
          </a:p>
        </p:txBody>
      </p:sp>
      <p:sp>
        <p:nvSpPr>
          <p:cNvPr id="6" name="Slide Number Placeholder 5">
            <a:extLst>
              <a:ext uri="{FF2B5EF4-FFF2-40B4-BE49-F238E27FC236}">
                <a16:creationId xmlns:a16="http://schemas.microsoft.com/office/drawing/2014/main" id="{48DE9C29-4AA5-26C1-E510-3C3D43F790D6}"/>
              </a:ext>
            </a:extLst>
          </p:cNvPr>
          <p:cNvSpPr>
            <a:spLocks noGrp="1"/>
          </p:cNvSpPr>
          <p:nvPr>
            <p:ph type="sldNum" sz="quarter" idx="12"/>
          </p:nvPr>
        </p:nvSpPr>
        <p:spPr>
          <a:xfrm>
            <a:off x="8794717" y="6178637"/>
            <a:ext cx="2743200" cy="365125"/>
          </a:xfrm>
          <a:prstGeom prst="rect">
            <a:avLst/>
          </a:prstGeom>
        </p:spPr>
        <p:txBody>
          <a:bodyPr lIns="0" tIns="0" rIns="0" bIns="0"/>
          <a:lstStyle>
            <a:lvl1pPr>
              <a:defRPr sz="1400">
                <a:solidFill>
                  <a:srgbClr val="2F9ED7"/>
                </a:solidFill>
              </a:defRPr>
            </a:lvl1pPr>
          </a:lstStyle>
          <a:p>
            <a:fld id="{95D97762-1977-5741-AB11-E12BBE6D5DC7}" type="slidenum">
              <a:rPr lang="en-US" smtClean="0"/>
              <a:pPr/>
              <a:t>‹#›</a:t>
            </a:fld>
            <a:endParaRPr lang="en-US"/>
          </a:p>
        </p:txBody>
      </p:sp>
      <p:sp>
        <p:nvSpPr>
          <p:cNvPr id="9" name="Text Placeholder 8">
            <a:extLst>
              <a:ext uri="{FF2B5EF4-FFF2-40B4-BE49-F238E27FC236}">
                <a16:creationId xmlns:a16="http://schemas.microsoft.com/office/drawing/2014/main" id="{B83292E7-F0C9-7C33-F07B-2EA7C7E204AD}"/>
              </a:ext>
            </a:extLst>
          </p:cNvPr>
          <p:cNvSpPr>
            <a:spLocks noGrp="1"/>
          </p:cNvSpPr>
          <p:nvPr>
            <p:ph type="body" sz="quarter" idx="13" hasCustomPrompt="1"/>
          </p:nvPr>
        </p:nvSpPr>
        <p:spPr>
          <a:xfrm>
            <a:off x="1839664" y="1421415"/>
            <a:ext cx="8997212" cy="703948"/>
          </a:xfrm>
        </p:spPr>
        <p:txBody>
          <a:bodyPr lIns="0" tIns="0" rIns="0" bIns="0">
            <a:normAutofit/>
          </a:bodyPr>
          <a:lstStyle>
            <a:lvl1pPr marL="0" indent="0">
              <a:lnSpc>
                <a:spcPct val="150000"/>
              </a:lnSpc>
              <a:buNone/>
              <a:defRPr sz="1400"/>
            </a:lvl1pPr>
          </a:lstStyle>
          <a:p>
            <a:r>
              <a:rPr lang="en-US">
                <a:effectLst/>
                <a:latin typeface="ITC Avant Garde Gothic" pitchFamily="2" charset="77"/>
              </a:rPr>
              <a:t>Lorem ipsum dolor sit </a:t>
            </a:r>
            <a:r>
              <a:rPr lang="en-US" err="1">
                <a:effectLst/>
                <a:latin typeface="ITC Avant Garde Gothic" pitchFamily="2" charset="77"/>
              </a:rPr>
              <a:t>amet</a:t>
            </a:r>
            <a:r>
              <a:rPr lang="en-US">
                <a:effectLst/>
                <a:latin typeface="ITC Avant Garde Gothic" pitchFamily="2" charset="77"/>
              </a:rPr>
              <a:t>, </a:t>
            </a:r>
            <a:r>
              <a:rPr lang="en-US" err="1">
                <a:effectLst/>
                <a:latin typeface="ITC Avant Garde Gothic" pitchFamily="2" charset="77"/>
              </a:rPr>
              <a:t>consectetur</a:t>
            </a:r>
            <a:r>
              <a:rPr lang="en-US">
                <a:effectLst/>
                <a:latin typeface="ITC Avant Garde Gothic" pitchFamily="2" charset="77"/>
              </a:rPr>
              <a:t> </a:t>
            </a:r>
            <a:r>
              <a:rPr lang="en-US" err="1">
                <a:effectLst/>
                <a:latin typeface="ITC Avant Garde Gothic" pitchFamily="2" charset="77"/>
              </a:rPr>
              <a:t>adipiscing</a:t>
            </a:r>
            <a:r>
              <a:rPr lang="en-US">
                <a:effectLst/>
                <a:latin typeface="ITC Avant Garde Gothic" pitchFamily="2" charset="77"/>
              </a:rPr>
              <a:t> </a:t>
            </a:r>
            <a:r>
              <a:rPr lang="en-US" err="1">
                <a:effectLst/>
                <a:latin typeface="ITC Avant Garde Gothic" pitchFamily="2" charset="77"/>
              </a:rPr>
              <a:t>elit</a:t>
            </a:r>
            <a:r>
              <a:rPr lang="en-US">
                <a:effectLst/>
                <a:latin typeface="ITC Avant Garde Gothic" pitchFamily="2" charset="77"/>
              </a:rPr>
              <a:t>, sed do </a:t>
            </a:r>
            <a:r>
              <a:rPr lang="en-US" err="1">
                <a:effectLst/>
                <a:latin typeface="ITC Avant Garde Gothic" pitchFamily="2" charset="77"/>
              </a:rPr>
              <a:t>eiusmod</a:t>
            </a:r>
            <a:r>
              <a:rPr lang="en-US">
                <a:effectLst/>
                <a:latin typeface="ITC Avant Garde Gothic" pitchFamily="2" charset="77"/>
              </a:rPr>
              <a:t> </a:t>
            </a:r>
            <a:r>
              <a:rPr lang="en-US" err="1">
                <a:effectLst/>
                <a:latin typeface="ITC Avant Garde Gothic" pitchFamily="2" charset="77"/>
              </a:rPr>
              <a:t>tempor</a:t>
            </a:r>
            <a:r>
              <a:rPr lang="en-US">
                <a:effectLst/>
                <a:latin typeface="ITC Avant Garde Gothic" pitchFamily="2" charset="77"/>
              </a:rPr>
              <a:t> </a:t>
            </a:r>
            <a:r>
              <a:rPr lang="en-US" err="1">
                <a:effectLst/>
                <a:latin typeface="ITC Avant Garde Gothic" pitchFamily="2" charset="77"/>
              </a:rPr>
              <a:t>incididunt</a:t>
            </a:r>
            <a:r>
              <a:rPr lang="en-US">
                <a:effectLst/>
                <a:latin typeface="ITC Avant Garde Gothic" pitchFamily="2" charset="77"/>
              </a:rPr>
              <a:t> </a:t>
            </a:r>
            <a:r>
              <a:rPr lang="en-US" err="1">
                <a:effectLst/>
                <a:latin typeface="ITC Avant Garde Gothic" pitchFamily="2" charset="77"/>
              </a:rPr>
              <a:t>ut</a:t>
            </a:r>
            <a:r>
              <a:rPr lang="en-US">
                <a:effectLst/>
                <a:latin typeface="ITC Avant Garde Gothic" pitchFamily="2" charset="77"/>
              </a:rPr>
              <a:t> labore et dolore magna </a:t>
            </a:r>
            <a:r>
              <a:rPr lang="en-US" err="1">
                <a:effectLst/>
                <a:latin typeface="ITC Avant Garde Gothic" pitchFamily="2" charset="77"/>
              </a:rPr>
              <a:t>aliqua</a:t>
            </a:r>
            <a:r>
              <a:rPr lang="en-US">
                <a:effectLst/>
                <a:latin typeface="ITC Avant Garde Gothic" pitchFamily="2" charset="77"/>
              </a:rPr>
              <a:t>. Ut </a:t>
            </a:r>
            <a:r>
              <a:rPr lang="en-US" err="1">
                <a:effectLst/>
                <a:latin typeface="ITC Avant Garde Gothic" pitchFamily="2" charset="77"/>
              </a:rPr>
              <a:t>enim</a:t>
            </a:r>
            <a:r>
              <a:rPr lang="en-US">
                <a:effectLst/>
                <a:latin typeface="ITC Avant Garde Gothic" pitchFamily="2" charset="77"/>
              </a:rPr>
              <a:t> ad minim </a:t>
            </a:r>
            <a:r>
              <a:rPr lang="en-US" err="1">
                <a:effectLst/>
                <a:latin typeface="ITC Avant Garde Gothic" pitchFamily="2" charset="77"/>
              </a:rPr>
              <a:t>veniam</a:t>
            </a:r>
            <a:r>
              <a:rPr lang="en-US">
                <a:effectLst/>
                <a:latin typeface="ITC Avant Garde Gothic" pitchFamily="2" charset="77"/>
              </a:rPr>
              <a:t>, </a:t>
            </a:r>
            <a:r>
              <a:rPr lang="en-US" err="1">
                <a:effectLst/>
                <a:latin typeface="ITC Avant Garde Gothic" pitchFamily="2" charset="77"/>
              </a:rPr>
              <a:t>quis</a:t>
            </a:r>
            <a:r>
              <a:rPr lang="en-US">
                <a:effectLst/>
                <a:latin typeface="ITC Avant Garde Gothic" pitchFamily="2" charset="77"/>
              </a:rPr>
              <a:t> </a:t>
            </a:r>
            <a:r>
              <a:rPr lang="en-US" err="1">
                <a:effectLst/>
                <a:latin typeface="ITC Avant Garde Gothic" pitchFamily="2" charset="77"/>
              </a:rPr>
              <a:t>nostrud</a:t>
            </a:r>
            <a:r>
              <a:rPr lang="en-US">
                <a:effectLst/>
                <a:latin typeface="ITC Avant Garde Gothic" pitchFamily="2" charset="77"/>
              </a:rPr>
              <a:t> exercitation </a:t>
            </a:r>
            <a:r>
              <a:rPr lang="en-US" err="1">
                <a:effectLst/>
                <a:latin typeface="ITC Avant Garde Gothic" pitchFamily="2" charset="77"/>
              </a:rPr>
              <a:t>ullamco</a:t>
            </a:r>
            <a:r>
              <a:rPr lang="en-US">
                <a:effectLst/>
                <a:latin typeface="ITC Avant Garde Gothic" pitchFamily="2" charset="77"/>
              </a:rPr>
              <a:t> </a:t>
            </a:r>
            <a:r>
              <a:rPr lang="en-US" err="1">
                <a:effectLst/>
                <a:latin typeface="ITC Avant Garde Gothic" pitchFamily="2" charset="77"/>
              </a:rPr>
              <a:t>labori</a:t>
            </a:r>
            <a:r>
              <a:rPr lang="en-US">
                <a:effectLst/>
                <a:latin typeface="ITC Avant Garde Gothic" pitchFamily="2" charset="77"/>
              </a:rPr>
              <a:t>.</a:t>
            </a:r>
          </a:p>
        </p:txBody>
      </p:sp>
      <p:pic>
        <p:nvPicPr>
          <p:cNvPr id="13" name="Picture 12">
            <a:extLst>
              <a:ext uri="{FF2B5EF4-FFF2-40B4-BE49-F238E27FC236}">
                <a16:creationId xmlns:a16="http://schemas.microsoft.com/office/drawing/2014/main" id="{5F49FBA8-5B7F-F4C0-BDFC-89F206D7C66E}"/>
              </a:ext>
            </a:extLst>
          </p:cNvPr>
          <p:cNvPicPr>
            <a:picLocks noChangeAspect="1"/>
          </p:cNvPicPr>
          <p:nvPr userDrawn="1"/>
        </p:nvPicPr>
        <p:blipFill>
          <a:blip r:embed="rId2"/>
          <a:stretch>
            <a:fillRect/>
          </a:stretch>
        </p:blipFill>
        <p:spPr>
          <a:xfrm rot="5400000">
            <a:off x="8589438" y="3255442"/>
            <a:ext cx="6858003" cy="347122"/>
          </a:xfrm>
          <a:prstGeom prst="rect">
            <a:avLst/>
          </a:prstGeom>
        </p:spPr>
      </p:pic>
      <p:pic>
        <p:nvPicPr>
          <p:cNvPr id="3" name="Picture 2">
            <a:extLst>
              <a:ext uri="{FF2B5EF4-FFF2-40B4-BE49-F238E27FC236}">
                <a16:creationId xmlns:a16="http://schemas.microsoft.com/office/drawing/2014/main" id="{955DB751-F0C3-81F0-5691-6192F1ACC986}"/>
              </a:ext>
            </a:extLst>
          </p:cNvPr>
          <p:cNvPicPr>
            <a:picLocks noChangeAspect="1"/>
          </p:cNvPicPr>
          <p:nvPr userDrawn="1"/>
        </p:nvPicPr>
        <p:blipFill>
          <a:blip r:embed="rId3"/>
          <a:stretch>
            <a:fillRect/>
          </a:stretch>
        </p:blipFill>
        <p:spPr>
          <a:xfrm>
            <a:off x="431165" y="0"/>
            <a:ext cx="984926" cy="6858000"/>
          </a:xfrm>
          <a:prstGeom prst="rect">
            <a:avLst/>
          </a:prstGeom>
        </p:spPr>
      </p:pic>
      <p:sp>
        <p:nvSpPr>
          <p:cNvPr id="5" name="Text Placeholder 8">
            <a:extLst>
              <a:ext uri="{FF2B5EF4-FFF2-40B4-BE49-F238E27FC236}">
                <a16:creationId xmlns:a16="http://schemas.microsoft.com/office/drawing/2014/main" id="{6717F5C0-9360-078A-3E86-B0C14E6D3E6C}"/>
              </a:ext>
            </a:extLst>
          </p:cNvPr>
          <p:cNvSpPr>
            <a:spLocks noGrp="1"/>
          </p:cNvSpPr>
          <p:nvPr>
            <p:ph type="body" sz="quarter" idx="14" hasCustomPrompt="1"/>
          </p:nvPr>
        </p:nvSpPr>
        <p:spPr>
          <a:xfrm>
            <a:off x="1839664" y="3287285"/>
            <a:ext cx="8997212" cy="703948"/>
          </a:xfrm>
        </p:spPr>
        <p:txBody>
          <a:bodyPr lIns="0" tIns="0" rIns="0" bIns="0">
            <a:normAutofit/>
          </a:bodyPr>
          <a:lstStyle>
            <a:lvl1pPr marL="0" indent="0">
              <a:lnSpc>
                <a:spcPct val="150000"/>
              </a:lnSpc>
              <a:buNone/>
              <a:defRPr sz="1400"/>
            </a:lvl1pPr>
          </a:lstStyle>
          <a:p>
            <a:r>
              <a:rPr lang="en-US">
                <a:effectLst/>
                <a:latin typeface="ITC Avant Garde Gothic" pitchFamily="2" charset="77"/>
              </a:rPr>
              <a:t>Lorem ipsum dolor sit </a:t>
            </a:r>
            <a:r>
              <a:rPr lang="en-US" err="1">
                <a:effectLst/>
                <a:latin typeface="ITC Avant Garde Gothic" pitchFamily="2" charset="77"/>
              </a:rPr>
              <a:t>amet</a:t>
            </a:r>
            <a:r>
              <a:rPr lang="en-US">
                <a:effectLst/>
                <a:latin typeface="ITC Avant Garde Gothic" pitchFamily="2" charset="77"/>
              </a:rPr>
              <a:t>, </a:t>
            </a:r>
            <a:r>
              <a:rPr lang="en-US" err="1">
                <a:effectLst/>
                <a:latin typeface="ITC Avant Garde Gothic" pitchFamily="2" charset="77"/>
              </a:rPr>
              <a:t>consectetur</a:t>
            </a:r>
            <a:r>
              <a:rPr lang="en-US">
                <a:effectLst/>
                <a:latin typeface="ITC Avant Garde Gothic" pitchFamily="2" charset="77"/>
              </a:rPr>
              <a:t> </a:t>
            </a:r>
            <a:r>
              <a:rPr lang="en-US" err="1">
                <a:effectLst/>
                <a:latin typeface="ITC Avant Garde Gothic" pitchFamily="2" charset="77"/>
              </a:rPr>
              <a:t>adipiscing</a:t>
            </a:r>
            <a:r>
              <a:rPr lang="en-US">
                <a:effectLst/>
                <a:latin typeface="ITC Avant Garde Gothic" pitchFamily="2" charset="77"/>
              </a:rPr>
              <a:t> </a:t>
            </a:r>
            <a:r>
              <a:rPr lang="en-US" err="1">
                <a:effectLst/>
                <a:latin typeface="ITC Avant Garde Gothic" pitchFamily="2" charset="77"/>
              </a:rPr>
              <a:t>elit</a:t>
            </a:r>
            <a:r>
              <a:rPr lang="en-US">
                <a:effectLst/>
                <a:latin typeface="ITC Avant Garde Gothic" pitchFamily="2" charset="77"/>
              </a:rPr>
              <a:t>, sed do </a:t>
            </a:r>
            <a:r>
              <a:rPr lang="en-US" err="1">
                <a:effectLst/>
                <a:latin typeface="ITC Avant Garde Gothic" pitchFamily="2" charset="77"/>
              </a:rPr>
              <a:t>eiusmod</a:t>
            </a:r>
            <a:r>
              <a:rPr lang="en-US">
                <a:effectLst/>
                <a:latin typeface="ITC Avant Garde Gothic" pitchFamily="2" charset="77"/>
              </a:rPr>
              <a:t> </a:t>
            </a:r>
            <a:r>
              <a:rPr lang="en-US" err="1">
                <a:effectLst/>
                <a:latin typeface="ITC Avant Garde Gothic" pitchFamily="2" charset="77"/>
              </a:rPr>
              <a:t>tempor</a:t>
            </a:r>
            <a:r>
              <a:rPr lang="en-US">
                <a:effectLst/>
                <a:latin typeface="ITC Avant Garde Gothic" pitchFamily="2" charset="77"/>
              </a:rPr>
              <a:t> </a:t>
            </a:r>
            <a:r>
              <a:rPr lang="en-US" err="1">
                <a:effectLst/>
                <a:latin typeface="ITC Avant Garde Gothic" pitchFamily="2" charset="77"/>
              </a:rPr>
              <a:t>incididunt</a:t>
            </a:r>
            <a:r>
              <a:rPr lang="en-US">
                <a:effectLst/>
                <a:latin typeface="ITC Avant Garde Gothic" pitchFamily="2" charset="77"/>
              </a:rPr>
              <a:t> </a:t>
            </a:r>
            <a:r>
              <a:rPr lang="en-US" err="1">
                <a:effectLst/>
                <a:latin typeface="ITC Avant Garde Gothic" pitchFamily="2" charset="77"/>
              </a:rPr>
              <a:t>ut</a:t>
            </a:r>
            <a:r>
              <a:rPr lang="en-US">
                <a:effectLst/>
                <a:latin typeface="ITC Avant Garde Gothic" pitchFamily="2" charset="77"/>
              </a:rPr>
              <a:t> labore et dolore magna </a:t>
            </a:r>
            <a:r>
              <a:rPr lang="en-US" err="1">
                <a:effectLst/>
                <a:latin typeface="ITC Avant Garde Gothic" pitchFamily="2" charset="77"/>
              </a:rPr>
              <a:t>aliqua</a:t>
            </a:r>
            <a:r>
              <a:rPr lang="en-US">
                <a:effectLst/>
                <a:latin typeface="ITC Avant Garde Gothic" pitchFamily="2" charset="77"/>
              </a:rPr>
              <a:t>. Ut </a:t>
            </a:r>
            <a:r>
              <a:rPr lang="en-US" err="1">
                <a:effectLst/>
                <a:latin typeface="ITC Avant Garde Gothic" pitchFamily="2" charset="77"/>
              </a:rPr>
              <a:t>enim</a:t>
            </a:r>
            <a:r>
              <a:rPr lang="en-US">
                <a:effectLst/>
                <a:latin typeface="ITC Avant Garde Gothic" pitchFamily="2" charset="77"/>
              </a:rPr>
              <a:t> ad minim </a:t>
            </a:r>
            <a:r>
              <a:rPr lang="en-US" err="1">
                <a:effectLst/>
                <a:latin typeface="ITC Avant Garde Gothic" pitchFamily="2" charset="77"/>
              </a:rPr>
              <a:t>veniam</a:t>
            </a:r>
            <a:r>
              <a:rPr lang="en-US">
                <a:effectLst/>
                <a:latin typeface="ITC Avant Garde Gothic" pitchFamily="2" charset="77"/>
              </a:rPr>
              <a:t>, </a:t>
            </a:r>
            <a:r>
              <a:rPr lang="en-US" err="1">
                <a:effectLst/>
                <a:latin typeface="ITC Avant Garde Gothic" pitchFamily="2" charset="77"/>
              </a:rPr>
              <a:t>quis</a:t>
            </a:r>
            <a:r>
              <a:rPr lang="en-US">
                <a:effectLst/>
                <a:latin typeface="ITC Avant Garde Gothic" pitchFamily="2" charset="77"/>
              </a:rPr>
              <a:t> </a:t>
            </a:r>
            <a:r>
              <a:rPr lang="en-US" err="1">
                <a:effectLst/>
                <a:latin typeface="ITC Avant Garde Gothic" pitchFamily="2" charset="77"/>
              </a:rPr>
              <a:t>nostrud</a:t>
            </a:r>
            <a:r>
              <a:rPr lang="en-US">
                <a:effectLst/>
                <a:latin typeface="ITC Avant Garde Gothic" pitchFamily="2" charset="77"/>
              </a:rPr>
              <a:t> exercitation </a:t>
            </a:r>
            <a:r>
              <a:rPr lang="en-US" err="1">
                <a:effectLst/>
                <a:latin typeface="ITC Avant Garde Gothic" pitchFamily="2" charset="77"/>
              </a:rPr>
              <a:t>ullamco</a:t>
            </a:r>
            <a:r>
              <a:rPr lang="en-US">
                <a:effectLst/>
                <a:latin typeface="ITC Avant Garde Gothic" pitchFamily="2" charset="77"/>
              </a:rPr>
              <a:t> </a:t>
            </a:r>
            <a:r>
              <a:rPr lang="en-US" err="1">
                <a:effectLst/>
                <a:latin typeface="ITC Avant Garde Gothic" pitchFamily="2" charset="77"/>
              </a:rPr>
              <a:t>labori</a:t>
            </a:r>
            <a:r>
              <a:rPr lang="en-US">
                <a:effectLst/>
                <a:latin typeface="ITC Avant Garde Gothic" pitchFamily="2" charset="77"/>
              </a:rPr>
              <a:t>.</a:t>
            </a:r>
          </a:p>
        </p:txBody>
      </p:sp>
      <p:sp>
        <p:nvSpPr>
          <p:cNvPr id="10" name="Text Placeholder 8">
            <a:extLst>
              <a:ext uri="{FF2B5EF4-FFF2-40B4-BE49-F238E27FC236}">
                <a16:creationId xmlns:a16="http://schemas.microsoft.com/office/drawing/2014/main" id="{BE8DD404-4536-10F0-608F-29784C88C476}"/>
              </a:ext>
            </a:extLst>
          </p:cNvPr>
          <p:cNvSpPr>
            <a:spLocks noGrp="1"/>
          </p:cNvSpPr>
          <p:nvPr>
            <p:ph type="body" sz="quarter" idx="15" hasCustomPrompt="1"/>
          </p:nvPr>
        </p:nvSpPr>
        <p:spPr>
          <a:xfrm>
            <a:off x="1147686" y="5239652"/>
            <a:ext cx="8997212" cy="703948"/>
          </a:xfrm>
        </p:spPr>
        <p:txBody>
          <a:bodyPr lIns="0" tIns="0" rIns="0" bIns="0">
            <a:normAutofit/>
          </a:bodyPr>
          <a:lstStyle>
            <a:lvl1pPr marL="0" indent="0">
              <a:lnSpc>
                <a:spcPct val="150000"/>
              </a:lnSpc>
              <a:buNone/>
              <a:defRPr sz="1400"/>
            </a:lvl1pPr>
          </a:lstStyle>
          <a:p>
            <a:r>
              <a:rPr lang="en-US">
                <a:effectLst/>
                <a:latin typeface="ITC Avant Garde Gothic" pitchFamily="2" charset="77"/>
              </a:rPr>
              <a:t>Lorem ipsum dolor sit </a:t>
            </a:r>
            <a:r>
              <a:rPr lang="en-US" err="1">
                <a:effectLst/>
                <a:latin typeface="ITC Avant Garde Gothic" pitchFamily="2" charset="77"/>
              </a:rPr>
              <a:t>amet</a:t>
            </a:r>
            <a:r>
              <a:rPr lang="en-US">
                <a:effectLst/>
                <a:latin typeface="ITC Avant Garde Gothic" pitchFamily="2" charset="77"/>
              </a:rPr>
              <a:t>, </a:t>
            </a:r>
            <a:r>
              <a:rPr lang="en-US" err="1">
                <a:effectLst/>
                <a:latin typeface="ITC Avant Garde Gothic" pitchFamily="2" charset="77"/>
              </a:rPr>
              <a:t>consectetur</a:t>
            </a:r>
            <a:r>
              <a:rPr lang="en-US">
                <a:effectLst/>
                <a:latin typeface="ITC Avant Garde Gothic" pitchFamily="2" charset="77"/>
              </a:rPr>
              <a:t> </a:t>
            </a:r>
            <a:r>
              <a:rPr lang="en-US" err="1">
                <a:effectLst/>
                <a:latin typeface="ITC Avant Garde Gothic" pitchFamily="2" charset="77"/>
              </a:rPr>
              <a:t>adipiscing</a:t>
            </a:r>
            <a:r>
              <a:rPr lang="en-US">
                <a:effectLst/>
                <a:latin typeface="ITC Avant Garde Gothic" pitchFamily="2" charset="77"/>
              </a:rPr>
              <a:t> </a:t>
            </a:r>
            <a:r>
              <a:rPr lang="en-US" err="1">
                <a:effectLst/>
                <a:latin typeface="ITC Avant Garde Gothic" pitchFamily="2" charset="77"/>
              </a:rPr>
              <a:t>elit</a:t>
            </a:r>
            <a:r>
              <a:rPr lang="en-US">
                <a:effectLst/>
                <a:latin typeface="ITC Avant Garde Gothic" pitchFamily="2" charset="77"/>
              </a:rPr>
              <a:t>, sed do </a:t>
            </a:r>
            <a:r>
              <a:rPr lang="en-US" err="1">
                <a:effectLst/>
                <a:latin typeface="ITC Avant Garde Gothic" pitchFamily="2" charset="77"/>
              </a:rPr>
              <a:t>eiusmod</a:t>
            </a:r>
            <a:r>
              <a:rPr lang="en-US">
                <a:effectLst/>
                <a:latin typeface="ITC Avant Garde Gothic" pitchFamily="2" charset="77"/>
              </a:rPr>
              <a:t> </a:t>
            </a:r>
            <a:r>
              <a:rPr lang="en-US" err="1">
                <a:effectLst/>
                <a:latin typeface="ITC Avant Garde Gothic" pitchFamily="2" charset="77"/>
              </a:rPr>
              <a:t>tempor</a:t>
            </a:r>
            <a:r>
              <a:rPr lang="en-US">
                <a:effectLst/>
                <a:latin typeface="ITC Avant Garde Gothic" pitchFamily="2" charset="77"/>
              </a:rPr>
              <a:t> </a:t>
            </a:r>
            <a:r>
              <a:rPr lang="en-US" err="1">
                <a:effectLst/>
                <a:latin typeface="ITC Avant Garde Gothic" pitchFamily="2" charset="77"/>
              </a:rPr>
              <a:t>incididunt</a:t>
            </a:r>
            <a:r>
              <a:rPr lang="en-US">
                <a:effectLst/>
                <a:latin typeface="ITC Avant Garde Gothic" pitchFamily="2" charset="77"/>
              </a:rPr>
              <a:t> </a:t>
            </a:r>
            <a:r>
              <a:rPr lang="en-US" err="1">
                <a:effectLst/>
                <a:latin typeface="ITC Avant Garde Gothic" pitchFamily="2" charset="77"/>
              </a:rPr>
              <a:t>ut</a:t>
            </a:r>
            <a:r>
              <a:rPr lang="en-US">
                <a:effectLst/>
                <a:latin typeface="ITC Avant Garde Gothic" pitchFamily="2" charset="77"/>
              </a:rPr>
              <a:t> labore et dolore magna </a:t>
            </a:r>
            <a:r>
              <a:rPr lang="en-US" err="1">
                <a:effectLst/>
                <a:latin typeface="ITC Avant Garde Gothic" pitchFamily="2" charset="77"/>
              </a:rPr>
              <a:t>aliqua</a:t>
            </a:r>
            <a:r>
              <a:rPr lang="en-US">
                <a:effectLst/>
                <a:latin typeface="ITC Avant Garde Gothic" pitchFamily="2" charset="77"/>
              </a:rPr>
              <a:t>. Ut </a:t>
            </a:r>
            <a:r>
              <a:rPr lang="en-US" err="1">
                <a:effectLst/>
                <a:latin typeface="ITC Avant Garde Gothic" pitchFamily="2" charset="77"/>
              </a:rPr>
              <a:t>enim</a:t>
            </a:r>
            <a:r>
              <a:rPr lang="en-US">
                <a:effectLst/>
                <a:latin typeface="ITC Avant Garde Gothic" pitchFamily="2" charset="77"/>
              </a:rPr>
              <a:t> ad minim </a:t>
            </a:r>
            <a:r>
              <a:rPr lang="en-US" err="1">
                <a:effectLst/>
                <a:latin typeface="ITC Avant Garde Gothic" pitchFamily="2" charset="77"/>
              </a:rPr>
              <a:t>veniam</a:t>
            </a:r>
            <a:r>
              <a:rPr lang="en-US">
                <a:effectLst/>
                <a:latin typeface="ITC Avant Garde Gothic" pitchFamily="2" charset="77"/>
              </a:rPr>
              <a:t>, </a:t>
            </a:r>
            <a:r>
              <a:rPr lang="en-US" err="1">
                <a:effectLst/>
                <a:latin typeface="ITC Avant Garde Gothic" pitchFamily="2" charset="77"/>
              </a:rPr>
              <a:t>quis</a:t>
            </a:r>
            <a:r>
              <a:rPr lang="en-US">
                <a:effectLst/>
                <a:latin typeface="ITC Avant Garde Gothic" pitchFamily="2" charset="77"/>
              </a:rPr>
              <a:t> </a:t>
            </a:r>
            <a:r>
              <a:rPr lang="en-US" err="1">
                <a:effectLst/>
                <a:latin typeface="ITC Avant Garde Gothic" pitchFamily="2" charset="77"/>
              </a:rPr>
              <a:t>nostrud</a:t>
            </a:r>
            <a:r>
              <a:rPr lang="en-US">
                <a:effectLst/>
                <a:latin typeface="ITC Avant Garde Gothic" pitchFamily="2" charset="77"/>
              </a:rPr>
              <a:t> exercitation </a:t>
            </a:r>
            <a:r>
              <a:rPr lang="en-US" err="1">
                <a:effectLst/>
                <a:latin typeface="ITC Avant Garde Gothic" pitchFamily="2" charset="77"/>
              </a:rPr>
              <a:t>ullamco</a:t>
            </a:r>
            <a:r>
              <a:rPr lang="en-US">
                <a:effectLst/>
                <a:latin typeface="ITC Avant Garde Gothic" pitchFamily="2" charset="77"/>
              </a:rPr>
              <a:t> </a:t>
            </a:r>
            <a:r>
              <a:rPr lang="en-US" err="1">
                <a:effectLst/>
                <a:latin typeface="ITC Avant Garde Gothic" pitchFamily="2" charset="77"/>
              </a:rPr>
              <a:t>labori</a:t>
            </a:r>
            <a:r>
              <a:rPr lang="en-US">
                <a:effectLst/>
                <a:latin typeface="ITC Avant Garde Gothic" pitchFamily="2" charset="77"/>
              </a:rPr>
              <a:t>.</a:t>
            </a:r>
          </a:p>
        </p:txBody>
      </p:sp>
      <p:sp>
        <p:nvSpPr>
          <p:cNvPr id="14" name="Text Placeholder 13">
            <a:extLst>
              <a:ext uri="{FF2B5EF4-FFF2-40B4-BE49-F238E27FC236}">
                <a16:creationId xmlns:a16="http://schemas.microsoft.com/office/drawing/2014/main" id="{C8F40B3B-44C5-2BE7-36FF-9AE062379523}"/>
              </a:ext>
            </a:extLst>
          </p:cNvPr>
          <p:cNvSpPr>
            <a:spLocks noGrp="1"/>
          </p:cNvSpPr>
          <p:nvPr>
            <p:ph type="body" sz="quarter" idx="16" hasCustomPrompt="1"/>
          </p:nvPr>
        </p:nvSpPr>
        <p:spPr>
          <a:xfrm>
            <a:off x="1839913" y="2495551"/>
            <a:ext cx="4697412" cy="703948"/>
          </a:xfrm>
        </p:spPr>
        <p:txBody>
          <a:bodyPr lIns="0" tIns="0" rIns="0" bIns="0">
            <a:normAutofit/>
          </a:bodyPr>
          <a:lstStyle>
            <a:lvl1pPr marL="0" indent="0">
              <a:buNone/>
              <a:defRPr sz="4400" spc="300">
                <a:solidFill>
                  <a:srgbClr val="1F3368"/>
                </a:solidFill>
                <a:latin typeface="AVANT GARDE BOOK BT" panose="020B0402020202020204" pitchFamily="34" charset="0"/>
              </a:defRPr>
            </a:lvl1pPr>
          </a:lstStyle>
          <a:p>
            <a:pPr lvl="0"/>
            <a:r>
              <a:rPr lang="en-US"/>
              <a:t>HEADLINE HERE</a:t>
            </a:r>
          </a:p>
        </p:txBody>
      </p:sp>
      <p:sp>
        <p:nvSpPr>
          <p:cNvPr id="15" name="Text Placeholder 13">
            <a:extLst>
              <a:ext uri="{FF2B5EF4-FFF2-40B4-BE49-F238E27FC236}">
                <a16:creationId xmlns:a16="http://schemas.microsoft.com/office/drawing/2014/main" id="{815E41D4-1180-2BFC-6D61-1F650F8C37B1}"/>
              </a:ext>
            </a:extLst>
          </p:cNvPr>
          <p:cNvSpPr>
            <a:spLocks noGrp="1"/>
          </p:cNvSpPr>
          <p:nvPr>
            <p:ph type="body" sz="quarter" idx="17" hasCustomPrompt="1"/>
          </p:nvPr>
        </p:nvSpPr>
        <p:spPr>
          <a:xfrm>
            <a:off x="1135577" y="4522059"/>
            <a:ext cx="4697412" cy="703948"/>
          </a:xfrm>
        </p:spPr>
        <p:txBody>
          <a:bodyPr lIns="0" tIns="0" rIns="0" bIns="0">
            <a:normAutofit/>
          </a:bodyPr>
          <a:lstStyle>
            <a:lvl1pPr marL="0" indent="0">
              <a:buNone/>
              <a:defRPr sz="4400" spc="300">
                <a:solidFill>
                  <a:srgbClr val="1F3368"/>
                </a:solidFill>
                <a:latin typeface="AVANT GARDE BOOK BT" panose="020B0402020202020204" pitchFamily="34" charset="0"/>
              </a:defRPr>
            </a:lvl1pPr>
          </a:lstStyle>
          <a:p>
            <a:pPr lvl="0"/>
            <a:r>
              <a:rPr lang="en-US"/>
              <a:t>HEADLINE HERE</a:t>
            </a:r>
          </a:p>
        </p:txBody>
      </p:sp>
    </p:spTree>
    <p:extLst>
      <p:ext uri="{BB962C8B-B14F-4D97-AF65-F5344CB8AC3E}">
        <p14:creationId xmlns:p14="http://schemas.microsoft.com/office/powerpoint/2010/main" val="428173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4E652-E75F-E4BE-7A7B-6848583EDA44}"/>
              </a:ext>
            </a:extLst>
          </p:cNvPr>
          <p:cNvSpPr>
            <a:spLocks noGrp="1"/>
          </p:cNvSpPr>
          <p:nvPr>
            <p:ph type="title"/>
          </p:nvPr>
        </p:nvSpPr>
        <p:spPr>
          <a:xfrm>
            <a:off x="838200" y="186267"/>
            <a:ext cx="10515600" cy="1261533"/>
          </a:xfrm>
          <a:prstGeom prst="rect">
            <a:avLst/>
          </a:prstGeom>
        </p:spPr>
        <p:txBody>
          <a:bodyPr lIns="0" tIns="0" rIns="0" bIns="0" anchor="b"/>
          <a:lstStyle>
            <a:lvl1pPr>
              <a:defRPr sz="4400" b="1"/>
            </a:lvl1pPr>
          </a:lstStyle>
          <a:p>
            <a:r>
              <a:rPr lang="en-US"/>
              <a:t>Click to edit Master title style</a:t>
            </a:r>
          </a:p>
        </p:txBody>
      </p:sp>
      <p:sp>
        <p:nvSpPr>
          <p:cNvPr id="3" name="Content Placeholder 2">
            <a:extLst>
              <a:ext uri="{FF2B5EF4-FFF2-40B4-BE49-F238E27FC236}">
                <a16:creationId xmlns:a16="http://schemas.microsoft.com/office/drawing/2014/main" id="{9A5072A1-3B18-E32D-9B27-746A16B138D2}"/>
              </a:ext>
            </a:extLst>
          </p:cNvPr>
          <p:cNvSpPr>
            <a:spLocks noGrp="1"/>
          </p:cNvSpPr>
          <p:nvPr>
            <p:ph idx="1"/>
          </p:nvPr>
        </p:nvSpPr>
        <p:spPr>
          <a:xfrm>
            <a:off x="838200" y="1989667"/>
            <a:ext cx="10515600" cy="4187296"/>
          </a:xfrm>
          <a:prstGeom prst="rect">
            <a:avLst/>
          </a:prstGeom>
        </p:spPr>
        <p:txBody>
          <a:bodyPr lIns="0" tIns="0" rIns="0" bIns="0"/>
          <a:lstStyle>
            <a:lvl1pPr>
              <a:lnSpc>
                <a:spcPct val="100000"/>
              </a:lnSpc>
              <a:spcBef>
                <a:spcPts val="0"/>
              </a:spcBef>
              <a:spcAft>
                <a:spcPts val="400"/>
              </a:spcAft>
              <a:defRPr sz="2400"/>
            </a:lvl1pPr>
            <a:lvl2pPr>
              <a:lnSpc>
                <a:spcPct val="100000"/>
              </a:lnSpc>
              <a:spcBef>
                <a:spcPts val="0"/>
              </a:spcBef>
              <a:spcAft>
                <a:spcPts val="400"/>
              </a:spcAft>
              <a:defRPr sz="2000"/>
            </a:lvl2pPr>
            <a:lvl3pPr>
              <a:lnSpc>
                <a:spcPct val="100000"/>
              </a:lnSpc>
              <a:spcBef>
                <a:spcPts val="0"/>
              </a:spcBef>
              <a:spcAft>
                <a:spcPts val="400"/>
              </a:spcAft>
              <a:defRPr sz="1800"/>
            </a:lvl3pPr>
            <a:lvl4pPr>
              <a:lnSpc>
                <a:spcPct val="100000"/>
              </a:lnSpc>
              <a:spcBef>
                <a:spcPts val="0"/>
              </a:spcBef>
              <a:spcAft>
                <a:spcPts val="400"/>
              </a:spcAft>
              <a:defRPr sz="1600"/>
            </a:lvl4pPr>
            <a:lvl5pPr>
              <a:lnSpc>
                <a:spcPct val="100000"/>
              </a:lnSpc>
              <a:spcBef>
                <a:spcPts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5217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758BEE-0505-3001-3C8C-5B7A31DC9A48}"/>
              </a:ext>
            </a:extLst>
          </p:cNvPr>
          <p:cNvSpPr/>
          <p:nvPr userDrawn="1"/>
        </p:nvSpPr>
        <p:spPr>
          <a:xfrm>
            <a:off x="0" y="0"/>
            <a:ext cx="12192000" cy="6858000"/>
          </a:xfrm>
          <a:prstGeom prst="rect">
            <a:avLst/>
          </a:prstGeom>
          <a:solidFill>
            <a:srgbClr val="E378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7458A1-ABC1-D522-5483-8653EF131BB9}"/>
              </a:ext>
            </a:extLst>
          </p:cNvPr>
          <p:cNvSpPr>
            <a:spLocks noGrp="1"/>
          </p:cNvSpPr>
          <p:nvPr>
            <p:ph type="title" hasCustomPrompt="1"/>
          </p:nvPr>
        </p:nvSpPr>
        <p:spPr>
          <a:xfrm>
            <a:off x="838200" y="2608910"/>
            <a:ext cx="10515600" cy="1058176"/>
          </a:xfrm>
        </p:spPr>
        <p:txBody>
          <a:bodyPr anchor="b"/>
          <a:lstStyle>
            <a:lvl1pPr>
              <a:defRPr sz="6000" spc="600">
                <a:solidFill>
                  <a:schemeClr val="bg1"/>
                </a:solidFill>
              </a:defRPr>
            </a:lvl1pPr>
          </a:lstStyle>
          <a:p>
            <a:pPr algn="ctr"/>
            <a:r>
              <a:rPr lang="en-US" b="1" dirty="0">
                <a:effectLst/>
                <a:latin typeface="AvantGarde Bk BT" panose="020B0402020202020204" pitchFamily="34" charset="0"/>
              </a:rPr>
              <a:t>TITLE SLIDE HEADLINE</a:t>
            </a:r>
            <a:endParaRPr lang="en-US" dirty="0">
              <a:effectLst/>
              <a:latin typeface="AvantGarde Bk BT" panose="020B0402020202020204" pitchFamily="34" charset="0"/>
            </a:endParaRPr>
          </a:p>
        </p:txBody>
      </p:sp>
      <p:sp>
        <p:nvSpPr>
          <p:cNvPr id="6" name="Slide Number Placeholder 5">
            <a:extLst>
              <a:ext uri="{FF2B5EF4-FFF2-40B4-BE49-F238E27FC236}">
                <a16:creationId xmlns:a16="http://schemas.microsoft.com/office/drawing/2014/main" id="{BFF7DD31-E0DA-F97C-F12D-95A5FBFF7968}"/>
              </a:ext>
            </a:extLst>
          </p:cNvPr>
          <p:cNvSpPr>
            <a:spLocks noGrp="1"/>
          </p:cNvSpPr>
          <p:nvPr>
            <p:ph type="sldNum" sz="quarter" idx="12"/>
          </p:nvPr>
        </p:nvSpPr>
        <p:spPr>
          <a:xfrm>
            <a:off x="9006017" y="6212577"/>
            <a:ext cx="2743200" cy="365125"/>
          </a:xfrm>
          <a:prstGeom prst="rect">
            <a:avLst/>
          </a:prstGeom>
        </p:spPr>
        <p:txBody>
          <a:bodyPr/>
          <a:lstStyle>
            <a:lvl1pPr>
              <a:defRPr>
                <a:solidFill>
                  <a:schemeClr val="bg1"/>
                </a:solidFill>
              </a:defRPr>
            </a:lvl1pPr>
          </a:lstStyle>
          <a:p>
            <a:fld id="{95D97762-1977-5741-AB11-E12BBE6D5DC7}" type="slidenum">
              <a:rPr lang="en-US" smtClean="0"/>
              <a:pPr/>
              <a:t>‹#›</a:t>
            </a:fld>
            <a:endParaRPr lang="en-US" dirty="0"/>
          </a:p>
        </p:txBody>
      </p:sp>
    </p:spTree>
    <p:extLst>
      <p:ext uri="{BB962C8B-B14F-4D97-AF65-F5344CB8AC3E}">
        <p14:creationId xmlns:p14="http://schemas.microsoft.com/office/powerpoint/2010/main" val="695744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Content_slide_1">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983DD9BF-702D-438C-82A0-C7A7D8B5C3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0088880" y="0"/>
            <a:ext cx="2103120" cy="6858000"/>
          </a:xfrm>
          <a:prstGeom prst="rect">
            <a:avLst/>
          </a:prstGeom>
          <a:solidFill>
            <a:srgbClr val="2547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11">
            <a:extLst>
              <a:ext uri="{FF2B5EF4-FFF2-40B4-BE49-F238E27FC236}">
                <a16:creationId xmlns:a16="http://schemas.microsoft.com/office/drawing/2014/main" id="{E8F49998-0346-4937-8264-FC53768C5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04B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OACC (@TheOACC) / Twitter">
            <a:extLst>
              <a:ext uri="{FF2B5EF4-FFF2-40B4-BE49-F238E27FC236}">
                <a16:creationId xmlns:a16="http://schemas.microsoft.com/office/drawing/2014/main" id="{66019905-DC7D-4102-8D44-5928A135C634}"/>
              </a:ext>
            </a:extLst>
          </p:cNvPr>
          <p:cNvPicPr>
            <a:picLocks noChangeAspect="1" noChangeArrowheads="1"/>
          </p:cNvPicPr>
          <p:nvPr userDrawn="1"/>
        </p:nvPicPr>
        <p:blipFill rotWithShape="1">
          <a:blip r:embed="rId2">
            <a:alphaModFix/>
            <a:extLst>
              <a:ext uri="{28A0092B-C50C-407E-A947-70E740481C1C}">
                <a14:useLocalDpi xmlns:a14="http://schemas.microsoft.com/office/drawing/2010/main" val="0"/>
              </a:ext>
            </a:extLst>
          </a:blip>
          <a:srcRect r="-8" b="153"/>
          <a:stretch/>
        </p:blipFill>
        <p:spPr bwMode="auto">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85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8" name="Group 7"/>
          <p:cNvGrpSpPr/>
          <p:nvPr userDrawn="1"/>
        </p:nvGrpSpPr>
        <p:grpSpPr>
          <a:xfrm>
            <a:off x="0" y="-1"/>
            <a:ext cx="295275" cy="6858001"/>
            <a:chOff x="0" y="-1"/>
            <a:chExt cx="302078" cy="6858001"/>
          </a:xfrm>
        </p:grpSpPr>
        <p:sp>
          <p:nvSpPr>
            <p:cNvPr id="9" name="Rectangle 8"/>
            <p:cNvSpPr/>
            <p:nvPr userDrawn="1"/>
          </p:nvSpPr>
          <p:spPr>
            <a:xfrm>
              <a:off x="0" y="-1"/>
              <a:ext cx="302078" cy="1800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1712976"/>
              <a:ext cx="302078" cy="18002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3425951"/>
              <a:ext cx="302078" cy="18002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5138928"/>
              <a:ext cx="302078"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 Placeholder 13"/>
          <p:cNvSpPr>
            <a:spLocks noGrp="1"/>
          </p:cNvSpPr>
          <p:nvPr>
            <p:ph type="body" sz="quarter" idx="10" hasCustomPrompt="1"/>
          </p:nvPr>
        </p:nvSpPr>
        <p:spPr>
          <a:xfrm>
            <a:off x="748394" y="1866900"/>
            <a:ext cx="10700657" cy="4143375"/>
          </a:xfrm>
        </p:spPr>
        <p:txBody>
          <a:bodyPr lIns="0" tIns="0" rIns="0" bIns="0">
            <a:normAutofit/>
          </a:bodyPr>
          <a:lstStyle>
            <a:lvl1pPr>
              <a:lnSpc>
                <a:spcPct val="100000"/>
              </a:lnSpc>
              <a:spcBef>
                <a:spcPts val="0"/>
              </a:spcBef>
              <a:spcAft>
                <a:spcPts val="600"/>
              </a:spcAft>
              <a:defRPr sz="2000"/>
            </a:lvl1pPr>
            <a:lvl2pPr>
              <a:lnSpc>
                <a:spcPct val="100000"/>
              </a:lnSpc>
              <a:spcBef>
                <a:spcPts val="0"/>
              </a:spcBef>
              <a:spcAft>
                <a:spcPts val="600"/>
              </a:spcAft>
              <a:defRPr sz="1800"/>
            </a:lvl2pPr>
            <a:lvl3pPr>
              <a:lnSpc>
                <a:spcPct val="100000"/>
              </a:lnSpc>
              <a:spcBef>
                <a:spcPts val="0"/>
              </a:spcBef>
              <a:spcAft>
                <a:spcPts val="600"/>
              </a:spcAft>
              <a:defRPr sz="1600"/>
            </a:lvl3pPr>
            <a:lvl4pPr>
              <a:lnSpc>
                <a:spcPct val="100000"/>
              </a:lnSpc>
              <a:spcBef>
                <a:spcPts val="0"/>
              </a:spcBef>
              <a:spcAft>
                <a:spcPts val="600"/>
              </a:spcAft>
              <a:defRPr sz="1400"/>
            </a:lvl4pPr>
            <a:lvl5pPr>
              <a:lnSpc>
                <a:spcPct val="100000"/>
              </a:lnSpc>
              <a:spcBef>
                <a:spcPts val="0"/>
              </a:spcBef>
              <a:spcAft>
                <a:spcPts val="600"/>
              </a:spcAft>
              <a:defRPr sz="14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7" name="Title 16"/>
          <p:cNvSpPr>
            <a:spLocks noGrp="1"/>
          </p:cNvSpPr>
          <p:nvPr>
            <p:ph type="title" hasCustomPrompt="1"/>
          </p:nvPr>
        </p:nvSpPr>
        <p:spPr>
          <a:xfrm>
            <a:off x="745672" y="365126"/>
            <a:ext cx="10700657" cy="1054100"/>
          </a:xfrm>
        </p:spPr>
        <p:txBody>
          <a:bodyPr lIns="0" tIns="0" rIns="0" bIns="0" anchor="b"/>
          <a:lstStyle>
            <a:lvl1pPr>
              <a:lnSpc>
                <a:spcPct val="100000"/>
              </a:lnSpc>
              <a:defRPr b="1">
                <a:solidFill>
                  <a:schemeClr val="accent1"/>
                </a:solidFill>
              </a:defRPr>
            </a:lvl1pPr>
          </a:lstStyle>
          <a:p>
            <a:r>
              <a:rPr lang="en-US"/>
              <a:t>Click to edit slide title</a:t>
            </a:r>
          </a:p>
        </p:txBody>
      </p:sp>
      <p:pic>
        <p:nvPicPr>
          <p:cNvPr id="3" name="Picture 2">
            <a:extLst>
              <a:ext uri="{FF2B5EF4-FFF2-40B4-BE49-F238E27FC236}">
                <a16:creationId xmlns:a16="http://schemas.microsoft.com/office/drawing/2014/main" id="{8E83FF1D-76BE-4BCE-0BF1-77F69348C0E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7699" b="17699"/>
          <a:stretch/>
        </p:blipFill>
        <p:spPr>
          <a:xfrm>
            <a:off x="10238005" y="6420051"/>
            <a:ext cx="1660087" cy="282861"/>
          </a:xfrm>
          <a:prstGeom prst="rect">
            <a:avLst/>
          </a:prstGeom>
        </p:spPr>
      </p:pic>
    </p:spTree>
    <p:extLst>
      <p:ext uri="{BB962C8B-B14F-4D97-AF65-F5344CB8AC3E}">
        <p14:creationId xmlns:p14="http://schemas.microsoft.com/office/powerpoint/2010/main" val="1941663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6"/>
          <p:cNvSpPr>
            <a:spLocks noGrp="1"/>
          </p:cNvSpPr>
          <p:nvPr>
            <p:ph type="title" hasCustomPrompt="1"/>
          </p:nvPr>
        </p:nvSpPr>
        <p:spPr>
          <a:xfrm>
            <a:off x="745672" y="2447925"/>
            <a:ext cx="10700657" cy="2200276"/>
          </a:xfrm>
        </p:spPr>
        <p:txBody>
          <a:bodyPr lIns="0" tIns="0" rIns="0" bIns="0" anchor="b">
            <a:normAutofit/>
          </a:bodyPr>
          <a:lstStyle>
            <a:lvl1pPr>
              <a:lnSpc>
                <a:spcPct val="100000"/>
              </a:lnSpc>
              <a:defRPr sz="5400" b="1">
                <a:solidFill>
                  <a:schemeClr val="bg1"/>
                </a:solidFill>
              </a:defRPr>
            </a:lvl1pPr>
          </a:lstStyle>
          <a:p>
            <a:r>
              <a:rPr lang="en-US"/>
              <a:t>Click to edit heading</a:t>
            </a:r>
          </a:p>
        </p:txBody>
      </p:sp>
      <p:pic>
        <p:nvPicPr>
          <p:cNvPr id="2" name="Picture 1">
            <a:extLst>
              <a:ext uri="{FF2B5EF4-FFF2-40B4-BE49-F238E27FC236}">
                <a16:creationId xmlns:a16="http://schemas.microsoft.com/office/drawing/2014/main" id="{158B8F3E-437D-ACD2-A367-A953A46C61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7729" b="17729"/>
          <a:stretch/>
        </p:blipFill>
        <p:spPr>
          <a:xfrm>
            <a:off x="10238005" y="6420051"/>
            <a:ext cx="1660087" cy="282861"/>
          </a:xfrm>
          <a:prstGeom prst="rect">
            <a:avLst/>
          </a:prstGeom>
        </p:spPr>
      </p:pic>
    </p:spTree>
    <p:extLst>
      <p:ext uri="{BB962C8B-B14F-4D97-AF65-F5344CB8AC3E}">
        <p14:creationId xmlns:p14="http://schemas.microsoft.com/office/powerpoint/2010/main" val="194710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 Red">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6"/>
          <p:cNvSpPr>
            <a:spLocks noGrp="1"/>
          </p:cNvSpPr>
          <p:nvPr>
            <p:ph type="title" hasCustomPrompt="1"/>
          </p:nvPr>
        </p:nvSpPr>
        <p:spPr>
          <a:xfrm>
            <a:off x="745672" y="2447925"/>
            <a:ext cx="10700657" cy="2200276"/>
          </a:xfrm>
        </p:spPr>
        <p:txBody>
          <a:bodyPr lIns="0" tIns="0" rIns="0" bIns="0" anchor="b">
            <a:normAutofit/>
          </a:bodyPr>
          <a:lstStyle>
            <a:lvl1pPr>
              <a:lnSpc>
                <a:spcPct val="100000"/>
              </a:lnSpc>
              <a:defRPr sz="5400" b="1">
                <a:solidFill>
                  <a:schemeClr val="bg1"/>
                </a:solidFill>
              </a:defRPr>
            </a:lvl1pPr>
          </a:lstStyle>
          <a:p>
            <a:r>
              <a:rPr lang="en-US"/>
              <a:t>Click to edit heading</a:t>
            </a:r>
          </a:p>
        </p:txBody>
      </p:sp>
      <p:pic>
        <p:nvPicPr>
          <p:cNvPr id="2" name="Picture 1">
            <a:extLst>
              <a:ext uri="{FF2B5EF4-FFF2-40B4-BE49-F238E27FC236}">
                <a16:creationId xmlns:a16="http://schemas.microsoft.com/office/drawing/2014/main" id="{DDACCD64-0A21-8E5E-1CC1-AD71B58E4AB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7729" b="17729"/>
          <a:stretch/>
        </p:blipFill>
        <p:spPr>
          <a:xfrm>
            <a:off x="10238005" y="6420051"/>
            <a:ext cx="1660087" cy="282861"/>
          </a:xfrm>
          <a:prstGeom prst="rect">
            <a:avLst/>
          </a:prstGeom>
        </p:spPr>
      </p:pic>
    </p:spTree>
    <p:extLst>
      <p:ext uri="{BB962C8B-B14F-4D97-AF65-F5344CB8AC3E}">
        <p14:creationId xmlns:p14="http://schemas.microsoft.com/office/powerpoint/2010/main" val="385730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 Orang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6"/>
          <p:cNvSpPr>
            <a:spLocks noGrp="1"/>
          </p:cNvSpPr>
          <p:nvPr>
            <p:ph type="title" hasCustomPrompt="1"/>
          </p:nvPr>
        </p:nvSpPr>
        <p:spPr>
          <a:xfrm>
            <a:off x="745672" y="2447925"/>
            <a:ext cx="10700657" cy="2200276"/>
          </a:xfrm>
        </p:spPr>
        <p:txBody>
          <a:bodyPr lIns="0" tIns="0" rIns="0" bIns="0" anchor="b">
            <a:normAutofit/>
          </a:bodyPr>
          <a:lstStyle>
            <a:lvl1pPr>
              <a:lnSpc>
                <a:spcPct val="100000"/>
              </a:lnSpc>
              <a:defRPr sz="5400" b="1">
                <a:solidFill>
                  <a:schemeClr val="bg1"/>
                </a:solidFill>
              </a:defRPr>
            </a:lvl1pPr>
          </a:lstStyle>
          <a:p>
            <a:r>
              <a:rPr lang="en-US"/>
              <a:t>Click to edit heading</a:t>
            </a:r>
          </a:p>
        </p:txBody>
      </p:sp>
      <p:pic>
        <p:nvPicPr>
          <p:cNvPr id="2" name="Picture 1">
            <a:extLst>
              <a:ext uri="{FF2B5EF4-FFF2-40B4-BE49-F238E27FC236}">
                <a16:creationId xmlns:a16="http://schemas.microsoft.com/office/drawing/2014/main" id="{4EA794B3-B2B6-4CE0-AEC3-7B10BE5406C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7729" b="17729"/>
          <a:stretch/>
        </p:blipFill>
        <p:spPr>
          <a:xfrm>
            <a:off x="10238005" y="6420051"/>
            <a:ext cx="1660087" cy="282861"/>
          </a:xfrm>
          <a:prstGeom prst="rect">
            <a:avLst/>
          </a:prstGeom>
        </p:spPr>
      </p:pic>
    </p:spTree>
    <p:extLst>
      <p:ext uri="{BB962C8B-B14F-4D97-AF65-F5344CB8AC3E}">
        <p14:creationId xmlns:p14="http://schemas.microsoft.com/office/powerpoint/2010/main" val="2581015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debar - Blue">
    <p:spTree>
      <p:nvGrpSpPr>
        <p:cNvPr id="1" name=""/>
        <p:cNvGrpSpPr/>
        <p:nvPr/>
      </p:nvGrpSpPr>
      <p:grpSpPr>
        <a:xfrm>
          <a:off x="0" y="0"/>
          <a:ext cx="0" cy="0"/>
          <a:chOff x="0" y="0"/>
          <a:chExt cx="0" cy="0"/>
        </a:xfrm>
      </p:grpSpPr>
      <p:sp>
        <p:nvSpPr>
          <p:cNvPr id="6" name="Title 16"/>
          <p:cNvSpPr>
            <a:spLocks noGrp="1"/>
          </p:cNvSpPr>
          <p:nvPr>
            <p:ph type="title" hasCustomPrompt="1"/>
          </p:nvPr>
        </p:nvSpPr>
        <p:spPr>
          <a:xfrm>
            <a:off x="745673" y="365126"/>
            <a:ext cx="3997777" cy="2473324"/>
          </a:xfrm>
        </p:spPr>
        <p:txBody>
          <a:bodyPr lIns="0" tIns="0" rIns="0" bIns="0" anchor="b"/>
          <a:lstStyle>
            <a:lvl1pPr>
              <a:lnSpc>
                <a:spcPct val="100000"/>
              </a:lnSpc>
              <a:defRPr b="1">
                <a:solidFill>
                  <a:schemeClr val="accent1"/>
                </a:solidFill>
              </a:defRPr>
            </a:lvl1pPr>
          </a:lstStyle>
          <a:p>
            <a:r>
              <a:rPr lang="en-US"/>
              <a:t>Click to edit slide title</a:t>
            </a:r>
          </a:p>
        </p:txBody>
      </p:sp>
      <p:sp>
        <p:nvSpPr>
          <p:cNvPr id="7" name="Rectangle 6"/>
          <p:cNvSpPr/>
          <p:nvPr userDrawn="1"/>
        </p:nvSpPr>
        <p:spPr>
          <a:xfrm>
            <a:off x="5476874" y="0"/>
            <a:ext cx="671512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3"/>
          <p:cNvSpPr>
            <a:spLocks noGrp="1"/>
          </p:cNvSpPr>
          <p:nvPr>
            <p:ph type="body" sz="quarter" idx="10" hasCustomPrompt="1"/>
          </p:nvPr>
        </p:nvSpPr>
        <p:spPr>
          <a:xfrm>
            <a:off x="748395" y="3286124"/>
            <a:ext cx="3995056" cy="2924175"/>
          </a:xfrm>
        </p:spPr>
        <p:txBody>
          <a:bodyPr lIns="0" tIns="0" rIns="0" bIns="0">
            <a:normAutofit/>
          </a:bodyPr>
          <a:lstStyle>
            <a:lvl1pPr marL="0" indent="0">
              <a:lnSpc>
                <a:spcPct val="100000"/>
              </a:lnSpc>
              <a:spcBef>
                <a:spcPts val="0"/>
              </a:spcBef>
              <a:spcAft>
                <a:spcPts val="600"/>
              </a:spcAft>
              <a:buNone/>
              <a:defRPr sz="2000"/>
            </a:lvl1pPr>
            <a:lvl2pPr>
              <a:lnSpc>
                <a:spcPct val="100000"/>
              </a:lnSpc>
              <a:spcBef>
                <a:spcPts val="0"/>
              </a:spcBef>
              <a:spcAft>
                <a:spcPts val="600"/>
              </a:spcAft>
              <a:defRPr sz="2000"/>
            </a:lvl2pPr>
            <a:lvl3pPr>
              <a:lnSpc>
                <a:spcPct val="100000"/>
              </a:lnSpc>
              <a:spcBef>
                <a:spcPts val="0"/>
              </a:spcBef>
              <a:spcAft>
                <a:spcPts val="600"/>
              </a:spcAft>
              <a:defRPr sz="1800"/>
            </a:lvl3pPr>
            <a:lvl4pPr>
              <a:lnSpc>
                <a:spcPct val="100000"/>
              </a:lnSpc>
              <a:spcBef>
                <a:spcPts val="0"/>
              </a:spcBef>
              <a:spcAft>
                <a:spcPts val="600"/>
              </a:spcAft>
              <a:defRPr sz="1600"/>
            </a:lvl4pPr>
            <a:lvl5pPr>
              <a:lnSpc>
                <a:spcPct val="100000"/>
              </a:lnSpc>
              <a:spcBef>
                <a:spcPts val="0"/>
              </a:spcBef>
              <a:spcAft>
                <a:spcPts val="600"/>
              </a:spcAft>
              <a:defRPr sz="1600"/>
            </a:lvl5pPr>
          </a:lstStyle>
          <a:p>
            <a:pPr lvl="0"/>
            <a:r>
              <a:rPr lang="en-US"/>
              <a:t>Click to edit text</a:t>
            </a:r>
          </a:p>
        </p:txBody>
      </p:sp>
      <p:grpSp>
        <p:nvGrpSpPr>
          <p:cNvPr id="10" name="Group 9"/>
          <p:cNvGrpSpPr/>
          <p:nvPr userDrawn="1"/>
        </p:nvGrpSpPr>
        <p:grpSpPr>
          <a:xfrm>
            <a:off x="0" y="-1"/>
            <a:ext cx="295275" cy="6858001"/>
            <a:chOff x="0" y="-1"/>
            <a:chExt cx="302078" cy="6858001"/>
          </a:xfrm>
        </p:grpSpPr>
        <p:sp>
          <p:nvSpPr>
            <p:cNvPr id="11" name="Rectangle 10"/>
            <p:cNvSpPr/>
            <p:nvPr userDrawn="1"/>
          </p:nvSpPr>
          <p:spPr>
            <a:xfrm>
              <a:off x="0" y="-1"/>
              <a:ext cx="302078" cy="1800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712976"/>
              <a:ext cx="302078" cy="18002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3425951"/>
              <a:ext cx="302078" cy="18002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5138928"/>
              <a:ext cx="302078"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E672F061-6760-90BB-3CD6-B83D3B78A91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7729" b="17729"/>
          <a:stretch/>
        </p:blipFill>
        <p:spPr>
          <a:xfrm>
            <a:off x="10238005" y="6420051"/>
            <a:ext cx="1660087" cy="282861"/>
          </a:xfrm>
          <a:prstGeom prst="rect">
            <a:avLst/>
          </a:prstGeom>
        </p:spPr>
      </p:pic>
    </p:spTree>
    <p:extLst>
      <p:ext uri="{BB962C8B-B14F-4D97-AF65-F5344CB8AC3E}">
        <p14:creationId xmlns:p14="http://schemas.microsoft.com/office/powerpoint/2010/main" val="3759022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bar - Red">
    <p:spTree>
      <p:nvGrpSpPr>
        <p:cNvPr id="1" name=""/>
        <p:cNvGrpSpPr/>
        <p:nvPr/>
      </p:nvGrpSpPr>
      <p:grpSpPr>
        <a:xfrm>
          <a:off x="0" y="0"/>
          <a:ext cx="0" cy="0"/>
          <a:chOff x="0" y="0"/>
          <a:chExt cx="0" cy="0"/>
        </a:xfrm>
      </p:grpSpPr>
      <p:sp>
        <p:nvSpPr>
          <p:cNvPr id="6" name="Title 16"/>
          <p:cNvSpPr>
            <a:spLocks noGrp="1"/>
          </p:cNvSpPr>
          <p:nvPr>
            <p:ph type="title" hasCustomPrompt="1"/>
          </p:nvPr>
        </p:nvSpPr>
        <p:spPr>
          <a:xfrm>
            <a:off x="745673" y="365126"/>
            <a:ext cx="3997777" cy="2473324"/>
          </a:xfrm>
        </p:spPr>
        <p:txBody>
          <a:bodyPr lIns="0" tIns="0" rIns="0" bIns="0" anchor="b"/>
          <a:lstStyle>
            <a:lvl1pPr>
              <a:lnSpc>
                <a:spcPct val="100000"/>
              </a:lnSpc>
              <a:defRPr b="1">
                <a:solidFill>
                  <a:schemeClr val="accent1"/>
                </a:solidFill>
              </a:defRPr>
            </a:lvl1pPr>
          </a:lstStyle>
          <a:p>
            <a:r>
              <a:rPr lang="en-US"/>
              <a:t>Click to edit slide title</a:t>
            </a:r>
          </a:p>
        </p:txBody>
      </p:sp>
      <p:sp>
        <p:nvSpPr>
          <p:cNvPr id="7" name="Rectangle 6"/>
          <p:cNvSpPr/>
          <p:nvPr userDrawn="1"/>
        </p:nvSpPr>
        <p:spPr>
          <a:xfrm>
            <a:off x="5476875" y="0"/>
            <a:ext cx="67151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3"/>
          <p:cNvSpPr>
            <a:spLocks noGrp="1"/>
          </p:cNvSpPr>
          <p:nvPr>
            <p:ph type="body" sz="quarter" idx="10" hasCustomPrompt="1"/>
          </p:nvPr>
        </p:nvSpPr>
        <p:spPr>
          <a:xfrm>
            <a:off x="748395" y="3286124"/>
            <a:ext cx="3995056" cy="2924175"/>
          </a:xfrm>
        </p:spPr>
        <p:txBody>
          <a:bodyPr lIns="0" tIns="0" rIns="0" bIns="0">
            <a:normAutofit/>
          </a:bodyPr>
          <a:lstStyle>
            <a:lvl1pPr marL="0" indent="0">
              <a:lnSpc>
                <a:spcPct val="100000"/>
              </a:lnSpc>
              <a:spcBef>
                <a:spcPts val="0"/>
              </a:spcBef>
              <a:spcAft>
                <a:spcPts val="600"/>
              </a:spcAft>
              <a:buNone/>
              <a:defRPr sz="2000"/>
            </a:lvl1pPr>
            <a:lvl2pPr>
              <a:lnSpc>
                <a:spcPct val="100000"/>
              </a:lnSpc>
              <a:spcBef>
                <a:spcPts val="0"/>
              </a:spcBef>
              <a:spcAft>
                <a:spcPts val="600"/>
              </a:spcAft>
              <a:defRPr sz="2000"/>
            </a:lvl2pPr>
            <a:lvl3pPr>
              <a:lnSpc>
                <a:spcPct val="100000"/>
              </a:lnSpc>
              <a:spcBef>
                <a:spcPts val="0"/>
              </a:spcBef>
              <a:spcAft>
                <a:spcPts val="600"/>
              </a:spcAft>
              <a:defRPr sz="1800"/>
            </a:lvl3pPr>
            <a:lvl4pPr>
              <a:lnSpc>
                <a:spcPct val="100000"/>
              </a:lnSpc>
              <a:spcBef>
                <a:spcPts val="0"/>
              </a:spcBef>
              <a:spcAft>
                <a:spcPts val="600"/>
              </a:spcAft>
              <a:defRPr sz="1600"/>
            </a:lvl4pPr>
            <a:lvl5pPr>
              <a:lnSpc>
                <a:spcPct val="100000"/>
              </a:lnSpc>
              <a:spcBef>
                <a:spcPts val="0"/>
              </a:spcBef>
              <a:spcAft>
                <a:spcPts val="600"/>
              </a:spcAft>
              <a:defRPr sz="1600"/>
            </a:lvl5pPr>
          </a:lstStyle>
          <a:p>
            <a:pPr lvl="0"/>
            <a:r>
              <a:rPr lang="en-US"/>
              <a:t>Click to edit text</a:t>
            </a:r>
          </a:p>
        </p:txBody>
      </p:sp>
      <p:grpSp>
        <p:nvGrpSpPr>
          <p:cNvPr id="10" name="Group 9"/>
          <p:cNvGrpSpPr/>
          <p:nvPr userDrawn="1"/>
        </p:nvGrpSpPr>
        <p:grpSpPr>
          <a:xfrm>
            <a:off x="0" y="-1"/>
            <a:ext cx="295275" cy="6858001"/>
            <a:chOff x="0" y="-1"/>
            <a:chExt cx="302078" cy="6858001"/>
          </a:xfrm>
        </p:grpSpPr>
        <p:sp>
          <p:nvSpPr>
            <p:cNvPr id="11" name="Rectangle 10"/>
            <p:cNvSpPr/>
            <p:nvPr userDrawn="1"/>
          </p:nvSpPr>
          <p:spPr>
            <a:xfrm>
              <a:off x="0" y="-1"/>
              <a:ext cx="302078" cy="1800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712976"/>
              <a:ext cx="302078" cy="18002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3425951"/>
              <a:ext cx="302078" cy="18002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5138928"/>
              <a:ext cx="302078"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8C3C5388-59A3-2529-BA7A-684D960D233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7729" b="17729"/>
          <a:stretch/>
        </p:blipFill>
        <p:spPr>
          <a:xfrm>
            <a:off x="10238005" y="6420051"/>
            <a:ext cx="1660087" cy="282861"/>
          </a:xfrm>
          <a:prstGeom prst="rect">
            <a:avLst/>
          </a:prstGeom>
        </p:spPr>
      </p:pic>
    </p:spTree>
    <p:extLst>
      <p:ext uri="{BB962C8B-B14F-4D97-AF65-F5344CB8AC3E}">
        <p14:creationId xmlns:p14="http://schemas.microsoft.com/office/powerpoint/2010/main" val="2511740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debar - Orange">
    <p:spTree>
      <p:nvGrpSpPr>
        <p:cNvPr id="1" name=""/>
        <p:cNvGrpSpPr/>
        <p:nvPr/>
      </p:nvGrpSpPr>
      <p:grpSpPr>
        <a:xfrm>
          <a:off x="0" y="0"/>
          <a:ext cx="0" cy="0"/>
          <a:chOff x="0" y="0"/>
          <a:chExt cx="0" cy="0"/>
        </a:xfrm>
      </p:grpSpPr>
      <p:sp>
        <p:nvSpPr>
          <p:cNvPr id="6" name="Title 16"/>
          <p:cNvSpPr>
            <a:spLocks noGrp="1"/>
          </p:cNvSpPr>
          <p:nvPr>
            <p:ph type="title" hasCustomPrompt="1"/>
          </p:nvPr>
        </p:nvSpPr>
        <p:spPr>
          <a:xfrm>
            <a:off x="745673" y="365126"/>
            <a:ext cx="3997777" cy="2473324"/>
          </a:xfrm>
        </p:spPr>
        <p:txBody>
          <a:bodyPr lIns="0" tIns="0" rIns="0" bIns="0" anchor="b"/>
          <a:lstStyle>
            <a:lvl1pPr>
              <a:lnSpc>
                <a:spcPct val="100000"/>
              </a:lnSpc>
              <a:defRPr b="1">
                <a:solidFill>
                  <a:schemeClr val="accent1"/>
                </a:solidFill>
              </a:defRPr>
            </a:lvl1pPr>
          </a:lstStyle>
          <a:p>
            <a:r>
              <a:rPr lang="en-US"/>
              <a:t>Click to edit slide title</a:t>
            </a:r>
          </a:p>
        </p:txBody>
      </p:sp>
      <p:sp>
        <p:nvSpPr>
          <p:cNvPr id="7" name="Rectangle 6"/>
          <p:cNvSpPr/>
          <p:nvPr userDrawn="1"/>
        </p:nvSpPr>
        <p:spPr>
          <a:xfrm>
            <a:off x="5476874" y="0"/>
            <a:ext cx="671512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3"/>
          <p:cNvSpPr>
            <a:spLocks noGrp="1"/>
          </p:cNvSpPr>
          <p:nvPr>
            <p:ph type="body" sz="quarter" idx="10" hasCustomPrompt="1"/>
          </p:nvPr>
        </p:nvSpPr>
        <p:spPr>
          <a:xfrm>
            <a:off x="748395" y="3286124"/>
            <a:ext cx="3995056" cy="2924175"/>
          </a:xfrm>
        </p:spPr>
        <p:txBody>
          <a:bodyPr lIns="0" tIns="0" rIns="0" bIns="0">
            <a:normAutofit/>
          </a:bodyPr>
          <a:lstStyle>
            <a:lvl1pPr marL="0" indent="0">
              <a:lnSpc>
                <a:spcPct val="100000"/>
              </a:lnSpc>
              <a:spcBef>
                <a:spcPts val="0"/>
              </a:spcBef>
              <a:spcAft>
                <a:spcPts val="600"/>
              </a:spcAft>
              <a:buNone/>
              <a:defRPr sz="2000"/>
            </a:lvl1pPr>
            <a:lvl2pPr>
              <a:lnSpc>
                <a:spcPct val="100000"/>
              </a:lnSpc>
              <a:spcBef>
                <a:spcPts val="0"/>
              </a:spcBef>
              <a:spcAft>
                <a:spcPts val="600"/>
              </a:spcAft>
              <a:defRPr sz="2000"/>
            </a:lvl2pPr>
            <a:lvl3pPr>
              <a:lnSpc>
                <a:spcPct val="100000"/>
              </a:lnSpc>
              <a:spcBef>
                <a:spcPts val="0"/>
              </a:spcBef>
              <a:spcAft>
                <a:spcPts val="600"/>
              </a:spcAft>
              <a:defRPr sz="1800"/>
            </a:lvl3pPr>
            <a:lvl4pPr>
              <a:lnSpc>
                <a:spcPct val="100000"/>
              </a:lnSpc>
              <a:spcBef>
                <a:spcPts val="0"/>
              </a:spcBef>
              <a:spcAft>
                <a:spcPts val="600"/>
              </a:spcAft>
              <a:defRPr sz="1600"/>
            </a:lvl4pPr>
            <a:lvl5pPr>
              <a:lnSpc>
                <a:spcPct val="100000"/>
              </a:lnSpc>
              <a:spcBef>
                <a:spcPts val="0"/>
              </a:spcBef>
              <a:spcAft>
                <a:spcPts val="600"/>
              </a:spcAft>
              <a:defRPr sz="1600"/>
            </a:lvl5pPr>
          </a:lstStyle>
          <a:p>
            <a:pPr lvl="0"/>
            <a:r>
              <a:rPr lang="en-US"/>
              <a:t>Click to edit text</a:t>
            </a:r>
          </a:p>
        </p:txBody>
      </p:sp>
      <p:grpSp>
        <p:nvGrpSpPr>
          <p:cNvPr id="10" name="Group 9"/>
          <p:cNvGrpSpPr/>
          <p:nvPr userDrawn="1"/>
        </p:nvGrpSpPr>
        <p:grpSpPr>
          <a:xfrm>
            <a:off x="0" y="-1"/>
            <a:ext cx="295275" cy="6858001"/>
            <a:chOff x="0" y="-1"/>
            <a:chExt cx="302078" cy="6858001"/>
          </a:xfrm>
        </p:grpSpPr>
        <p:sp>
          <p:nvSpPr>
            <p:cNvPr id="11" name="Rectangle 10"/>
            <p:cNvSpPr/>
            <p:nvPr userDrawn="1"/>
          </p:nvSpPr>
          <p:spPr>
            <a:xfrm>
              <a:off x="0" y="-1"/>
              <a:ext cx="302078" cy="1800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712976"/>
              <a:ext cx="302078" cy="18002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3425951"/>
              <a:ext cx="302078" cy="18002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5138928"/>
              <a:ext cx="302078"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EF75B10A-8B21-93BB-1382-DFF5213485B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7729" b="17729"/>
          <a:stretch/>
        </p:blipFill>
        <p:spPr>
          <a:xfrm>
            <a:off x="10238005" y="6420051"/>
            <a:ext cx="1660087" cy="282861"/>
          </a:xfrm>
          <a:prstGeom prst="rect">
            <a:avLst/>
          </a:prstGeom>
        </p:spPr>
      </p:pic>
    </p:spTree>
    <p:extLst>
      <p:ext uri="{BB962C8B-B14F-4D97-AF65-F5344CB8AC3E}">
        <p14:creationId xmlns:p14="http://schemas.microsoft.com/office/powerpoint/2010/main" val="3201167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 Side Panel">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CCE690-3998-BD5E-859F-854C8B1C8EA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7699" b="17699"/>
          <a:stretch/>
        </p:blipFill>
        <p:spPr>
          <a:xfrm>
            <a:off x="10238005" y="6420051"/>
            <a:ext cx="1660087" cy="282861"/>
          </a:xfrm>
          <a:prstGeom prst="rect">
            <a:avLst/>
          </a:prstGeom>
        </p:spPr>
      </p:pic>
      <p:grpSp>
        <p:nvGrpSpPr>
          <p:cNvPr id="6" name="Group 5"/>
          <p:cNvGrpSpPr/>
          <p:nvPr userDrawn="1"/>
        </p:nvGrpSpPr>
        <p:grpSpPr>
          <a:xfrm>
            <a:off x="0" y="-1"/>
            <a:ext cx="295275" cy="6858001"/>
            <a:chOff x="0" y="-1"/>
            <a:chExt cx="302078" cy="6858001"/>
          </a:xfrm>
        </p:grpSpPr>
        <p:sp>
          <p:nvSpPr>
            <p:cNvPr id="7" name="Rectangle 6"/>
            <p:cNvSpPr/>
            <p:nvPr userDrawn="1"/>
          </p:nvSpPr>
          <p:spPr>
            <a:xfrm>
              <a:off x="0" y="-1"/>
              <a:ext cx="302078" cy="1800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712976"/>
              <a:ext cx="302078" cy="18002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3425951"/>
              <a:ext cx="302078" cy="18002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5138928"/>
              <a:ext cx="302078"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9232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B723AB-785E-41A1-A1DD-EEE11841C3A7}" type="datetimeFigureOut">
              <a:rPr lang="en-US" smtClean="0"/>
              <a:t>10/4/2024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7450AB-343E-42AD-97A0-9CD11D099C44}" type="slidenum">
              <a:rPr lang="en-US" smtClean="0"/>
              <a:t>‹#›</a:t>
            </a:fld>
            <a:endParaRPr lang="en-US"/>
          </a:p>
        </p:txBody>
      </p:sp>
    </p:spTree>
    <p:extLst>
      <p:ext uri="{BB962C8B-B14F-4D97-AF65-F5344CB8AC3E}">
        <p14:creationId xmlns:p14="http://schemas.microsoft.com/office/powerpoint/2010/main" val="3559619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7" r:id="rId4"/>
    <p:sldLayoutId id="2147483658" r:id="rId5"/>
    <p:sldLayoutId id="2147483659" r:id="rId6"/>
    <p:sldLayoutId id="2147483661" r:id="rId7"/>
    <p:sldLayoutId id="2147483660" r:id="rId8"/>
    <p:sldLayoutId id="2147483655" r:id="rId9"/>
    <p:sldLayoutId id="2147483656" r:id="rId10"/>
    <p:sldLayoutId id="2147483664" r:id="rId11"/>
    <p:sldLayoutId id="2147483665" r:id="rId12"/>
    <p:sldLayoutId id="2147483667"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hyperlink" Target="https://elordenmundial.com/que-son-los-semiconductore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hyperlink" Target="https://pseudobit.blogspot.com/2015/06/targeting-your-audience.html" TargetMode="External"/><Relationship Id="rId2" Type="http://schemas.openxmlformats.org/officeDocument/2006/relationships/image" Target="../media/image19.b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hyperlink" Target="https://openclipart.org/detail/26277/slate_apple-by-bpcomp"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5.png"/><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image" Target="../media/image34.png"/><Relationship Id="rId5" Type="http://schemas.openxmlformats.org/officeDocument/2006/relationships/hyperlink" Target="https://forms.office.com/r/ZJEWrBVGTm" TargetMode="Externa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7.png"/><Relationship Id="rId2" Type="http://schemas.openxmlformats.org/officeDocument/2006/relationships/slideLayout" Target="../slideLayouts/slideLayout18.xml"/><Relationship Id="rId1" Type="http://schemas.openxmlformats.org/officeDocument/2006/relationships/tags" Target="../tags/tag3.xml"/><Relationship Id="rId6" Type="http://schemas.openxmlformats.org/officeDocument/2006/relationships/image" Target="../media/image34.png"/><Relationship Id="rId5" Type="http://schemas.openxmlformats.org/officeDocument/2006/relationships/image" Target="../media/image36.jpeg"/><Relationship Id="rId4" Type="http://schemas.openxmlformats.org/officeDocument/2006/relationships/hyperlink" Target="https://forms.office.com/r/zyNyWQ3UNa"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9.png"/><Relationship Id="rId2" Type="http://schemas.openxmlformats.org/officeDocument/2006/relationships/slideLayout" Target="../slideLayouts/slideLayout18.xml"/><Relationship Id="rId1" Type="http://schemas.openxmlformats.org/officeDocument/2006/relationships/tags" Target="../tags/tag4.xml"/><Relationship Id="rId6" Type="http://schemas.openxmlformats.org/officeDocument/2006/relationships/image" Target="../media/image34.png"/><Relationship Id="rId5" Type="http://schemas.openxmlformats.org/officeDocument/2006/relationships/image" Target="../media/image38.png"/><Relationship Id="rId4" Type="http://schemas.openxmlformats.org/officeDocument/2006/relationships/hyperlink" Target="https://forms.office.com/r/kKe6YDQFCu"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praxisframework.org/en/resource-pages/dibartolomeo-communities-of-practice"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pixabay.com/en/thanks-thank-you-message-grateful-131488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ohiolink.oercommons.org/courseware/lesson/2706" TargetMode="External"/><Relationship Id="rId2" Type="http://schemas.openxmlformats.org/officeDocument/2006/relationships/hyperlink" Target="https://ohiolink.oercommons.org/courseware/lesson/2709" TargetMode="External"/><Relationship Id="rId1" Type="http://schemas.openxmlformats.org/officeDocument/2006/relationships/slideLayout" Target="../slideLayouts/slideLayout15.xml"/><Relationship Id="rId4" Type="http://schemas.openxmlformats.org/officeDocument/2006/relationships/hyperlink" Target="https://ohiolink.oercommons.org/courseware/lesson/270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53D1278-13F1-554C-E48E-1C94C8C060BC}"/>
              </a:ext>
            </a:extLst>
          </p:cNvPr>
          <p:cNvSpPr>
            <a:spLocks noGrp="1"/>
          </p:cNvSpPr>
          <p:nvPr>
            <p:ph type="title"/>
          </p:nvPr>
        </p:nvSpPr>
        <p:spPr/>
        <p:txBody>
          <a:bodyPr/>
          <a:lstStyle/>
          <a:p>
            <a:r>
              <a:rPr lang="en-US" dirty="0"/>
              <a:t>Intel/OSCN Statewide Efforts</a:t>
            </a:r>
          </a:p>
        </p:txBody>
      </p:sp>
    </p:spTree>
    <p:extLst>
      <p:ext uri="{BB962C8B-B14F-4D97-AF65-F5344CB8AC3E}">
        <p14:creationId xmlns:p14="http://schemas.microsoft.com/office/powerpoint/2010/main" val="2870446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2E6927-B2D7-4F81-B602-F07F5B3E3FB5}"/>
              </a:ext>
            </a:extLst>
          </p:cNvPr>
          <p:cNvSpPr>
            <a:spLocks noGrp="1"/>
          </p:cNvSpPr>
          <p:nvPr>
            <p:ph type="sldNum" sz="quarter" idx="4294967295"/>
          </p:nvPr>
        </p:nvSpPr>
        <p:spPr>
          <a:xfrm>
            <a:off x="0" y="6310313"/>
            <a:ext cx="2844800" cy="365125"/>
          </a:xfrm>
          <a:prstGeom prst="rect">
            <a:avLst/>
          </a:prstGeom>
        </p:spPr>
        <p:txBody>
          <a:bodyPr/>
          <a:lstStyle/>
          <a:p>
            <a:fld id="{695255DA-0DDD-4B79-9186-39FCD83CF054}" type="slidenum">
              <a:rPr lang="en-US" smtClean="0">
                <a:solidFill>
                  <a:prstClr val="white"/>
                </a:solidFill>
              </a:rPr>
              <a:pPr/>
              <a:t>10</a:t>
            </a:fld>
            <a:endParaRPr lang="en-US">
              <a:solidFill>
                <a:prstClr val="white"/>
              </a:solidFill>
            </a:endParaRPr>
          </a:p>
        </p:txBody>
      </p:sp>
      <p:graphicFrame>
        <p:nvGraphicFramePr>
          <p:cNvPr id="3" name="Diagram 2">
            <a:extLst>
              <a:ext uri="{FF2B5EF4-FFF2-40B4-BE49-F238E27FC236}">
                <a16:creationId xmlns:a16="http://schemas.microsoft.com/office/drawing/2014/main" id="{1FCD43CE-3E21-4FB1-BBBB-3F95FA001B31}"/>
              </a:ext>
            </a:extLst>
          </p:cNvPr>
          <p:cNvGraphicFramePr/>
          <p:nvPr>
            <p:extLst>
              <p:ext uri="{D42A27DB-BD31-4B8C-83A1-F6EECF244321}">
                <p14:modId xmlns:p14="http://schemas.microsoft.com/office/powerpoint/2010/main" val="1046429231"/>
              </p:ext>
            </p:extLst>
          </p:nvPr>
        </p:nvGraphicFramePr>
        <p:xfrm>
          <a:off x="922907" y="668152"/>
          <a:ext cx="8399513" cy="6088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91E5D85D-834A-4FA6-8971-59E547451910}"/>
              </a:ext>
            </a:extLst>
          </p:cNvPr>
          <p:cNvSpPr txBox="1"/>
          <p:nvPr/>
        </p:nvSpPr>
        <p:spPr>
          <a:xfrm>
            <a:off x="225313" y="101282"/>
            <a:ext cx="7570178" cy="523220"/>
          </a:xfrm>
          <a:prstGeom prst="rect">
            <a:avLst/>
          </a:prstGeom>
          <a:noFill/>
        </p:spPr>
        <p:txBody>
          <a:bodyPr wrap="square" rtlCol="0">
            <a:spAutoFit/>
          </a:bodyPr>
          <a:lstStyle/>
          <a:p>
            <a:r>
              <a:rPr lang="en-US" sz="2800"/>
              <a:t>Sample Advanced Manufacturing Pathway</a:t>
            </a:r>
          </a:p>
        </p:txBody>
      </p:sp>
      <p:sp>
        <p:nvSpPr>
          <p:cNvPr id="6" name="TextBox 5">
            <a:extLst>
              <a:ext uri="{FF2B5EF4-FFF2-40B4-BE49-F238E27FC236}">
                <a16:creationId xmlns:a16="http://schemas.microsoft.com/office/drawing/2014/main" id="{2720B3E6-03AF-48D3-9E38-9A8B1287633F}"/>
              </a:ext>
            </a:extLst>
          </p:cNvPr>
          <p:cNvSpPr txBox="1"/>
          <p:nvPr/>
        </p:nvSpPr>
        <p:spPr>
          <a:xfrm>
            <a:off x="10218406" y="5292546"/>
            <a:ext cx="2075194" cy="1200329"/>
          </a:xfrm>
          <a:prstGeom prst="rect">
            <a:avLst/>
          </a:prstGeom>
          <a:noFill/>
        </p:spPr>
        <p:txBody>
          <a:bodyPr wrap="square" rtlCol="0">
            <a:spAutoFit/>
          </a:bodyPr>
          <a:lstStyle/>
          <a:p>
            <a:r>
              <a:rPr lang="en-US" sz="1200">
                <a:solidFill>
                  <a:schemeClr val="bg1"/>
                </a:solidFill>
              </a:rPr>
              <a:t>*Indicate existing TAG Courses</a:t>
            </a:r>
          </a:p>
          <a:p>
            <a:endParaRPr lang="en-US" sz="1200">
              <a:solidFill>
                <a:schemeClr val="bg1"/>
              </a:solidFill>
            </a:endParaRPr>
          </a:p>
          <a:p>
            <a:r>
              <a:rPr lang="en-US" sz="1200">
                <a:solidFill>
                  <a:schemeClr val="bg1"/>
                </a:solidFill>
              </a:rPr>
              <a:t>Courses in </a:t>
            </a:r>
            <a:r>
              <a:rPr lang="en-US" sz="1200" i="1">
                <a:solidFill>
                  <a:schemeClr val="bg1"/>
                </a:solidFill>
              </a:rPr>
              <a:t>Italics</a:t>
            </a:r>
            <a:r>
              <a:rPr lang="en-US" sz="1200">
                <a:solidFill>
                  <a:schemeClr val="bg1"/>
                </a:solidFill>
              </a:rPr>
              <a:t> indicate existing/prospective CCP Courses</a:t>
            </a:r>
          </a:p>
        </p:txBody>
      </p:sp>
    </p:spTree>
    <p:extLst>
      <p:ext uri="{BB962C8B-B14F-4D97-AF65-F5344CB8AC3E}">
        <p14:creationId xmlns:p14="http://schemas.microsoft.com/office/powerpoint/2010/main" val="762399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3E7D2CE9-AB3D-A894-465D-A295074492B9}"/>
              </a:ext>
            </a:extLst>
          </p:cNvPr>
          <p:cNvSpPr txBox="1">
            <a:spLocks/>
          </p:cNvSpPr>
          <p:nvPr/>
        </p:nvSpPr>
        <p:spPr>
          <a:xfrm>
            <a:off x="382642" y="2274232"/>
            <a:ext cx="6737918" cy="3293819"/>
          </a:xfrm>
          <a:prstGeom prst="rect">
            <a:avLst/>
          </a:prstGeom>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fontAlgn="base">
              <a:buFont typeface="Arial" panose="020B0604020202020204" pitchFamily="34" charset="0"/>
              <a:buChar char="•"/>
            </a:pPr>
            <a:endParaRPr lang="en-US" sz="1600" b="1">
              <a:ea typeface="+mn-lt"/>
              <a:cs typeface="+mn-lt"/>
            </a:endParaRPr>
          </a:p>
          <a:p>
            <a:pPr marL="285750" indent="-285750">
              <a:buFont typeface="Arial" panose="020B0604020202020204" pitchFamily="34" charset="0"/>
              <a:buChar char="•"/>
            </a:pPr>
            <a:endParaRPr lang="en-US" sz="1600" b="1">
              <a:ea typeface="+mn-lt"/>
              <a:cs typeface="+mn-lt"/>
            </a:endParaRPr>
          </a:p>
        </p:txBody>
      </p:sp>
      <p:sp>
        <p:nvSpPr>
          <p:cNvPr id="8" name="Title 3">
            <a:extLst>
              <a:ext uri="{FF2B5EF4-FFF2-40B4-BE49-F238E27FC236}">
                <a16:creationId xmlns:a16="http://schemas.microsoft.com/office/drawing/2014/main" id="{DF561A63-E575-A44A-5E0E-016EEA56AE89}"/>
              </a:ext>
            </a:extLst>
          </p:cNvPr>
          <p:cNvSpPr txBox="1">
            <a:spLocks/>
          </p:cNvSpPr>
          <p:nvPr/>
        </p:nvSpPr>
        <p:spPr>
          <a:xfrm>
            <a:off x="185955" y="4498620"/>
            <a:ext cx="7114507" cy="921608"/>
          </a:xfrm>
          <a:prstGeom prst="rect">
            <a:avLst/>
          </a:prstGeom>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fontAlgn="base">
              <a:buFont typeface="Arial" panose="020B0604020202020204" pitchFamily="34" charset="0"/>
              <a:buChar char="•"/>
            </a:pPr>
            <a:endParaRPr lang="en-US" sz="1600"/>
          </a:p>
        </p:txBody>
      </p:sp>
      <p:pic>
        <p:nvPicPr>
          <p:cNvPr id="16" name="Google Shape;70;p3" descr="A logo for a company&#10;&#10;Description automatically generated">
            <a:extLst>
              <a:ext uri="{FF2B5EF4-FFF2-40B4-BE49-F238E27FC236}">
                <a16:creationId xmlns:a16="http://schemas.microsoft.com/office/drawing/2014/main" id="{FBBFE078-FE60-6AFD-81F0-1E2514434A75}"/>
              </a:ext>
            </a:extLst>
          </p:cNvPr>
          <p:cNvPicPr preferRelativeResize="0"/>
          <p:nvPr/>
        </p:nvPicPr>
        <p:blipFill rotWithShape="1">
          <a:blip r:embed="rId2">
            <a:alphaModFix/>
          </a:blip>
          <a:srcRect/>
          <a:stretch/>
        </p:blipFill>
        <p:spPr>
          <a:xfrm>
            <a:off x="9898659" y="5602307"/>
            <a:ext cx="1997785" cy="1227538"/>
          </a:xfrm>
          <a:prstGeom prst="rect">
            <a:avLst/>
          </a:prstGeom>
          <a:noFill/>
          <a:ln>
            <a:noFill/>
          </a:ln>
        </p:spPr>
      </p:pic>
      <p:sp>
        <p:nvSpPr>
          <p:cNvPr id="2" name="Title 1">
            <a:extLst>
              <a:ext uri="{FF2B5EF4-FFF2-40B4-BE49-F238E27FC236}">
                <a16:creationId xmlns:a16="http://schemas.microsoft.com/office/drawing/2014/main" id="{1BED2A09-671F-3DB0-CB75-17B26B686A3F}"/>
              </a:ext>
            </a:extLst>
          </p:cNvPr>
          <p:cNvSpPr>
            <a:spLocks noGrp="1"/>
          </p:cNvSpPr>
          <p:nvPr>
            <p:ph type="title"/>
          </p:nvPr>
        </p:nvSpPr>
        <p:spPr>
          <a:xfrm>
            <a:off x="581521" y="402253"/>
            <a:ext cx="9629679" cy="573989"/>
          </a:xfrm>
        </p:spPr>
        <p:txBody>
          <a:bodyPr>
            <a:normAutofit fontScale="90000"/>
          </a:bodyPr>
          <a:lstStyle/>
          <a:p>
            <a:r>
              <a:rPr lang="en-US"/>
              <a:t>Breakdown of Curriculum Resources</a:t>
            </a:r>
          </a:p>
        </p:txBody>
      </p:sp>
      <p:sp>
        <p:nvSpPr>
          <p:cNvPr id="3" name="TextBox 2">
            <a:extLst>
              <a:ext uri="{FF2B5EF4-FFF2-40B4-BE49-F238E27FC236}">
                <a16:creationId xmlns:a16="http://schemas.microsoft.com/office/drawing/2014/main" id="{039CB8C5-04A9-DB3B-22C5-5E52A4F31714}"/>
              </a:ext>
            </a:extLst>
          </p:cNvPr>
          <p:cNvSpPr txBox="1"/>
          <p:nvPr/>
        </p:nvSpPr>
        <p:spPr>
          <a:xfrm>
            <a:off x="581521" y="1207647"/>
            <a:ext cx="11424524"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Clear sans regis"/>
                <a:ea typeface="+mj-ea"/>
                <a:cs typeface="+mj-cs"/>
              </a:rPr>
              <a:t>All course content are posted on </a:t>
            </a:r>
            <a:r>
              <a:rPr lang="en-US" sz="2400" b="1" err="1">
                <a:latin typeface="Clear sans regis"/>
                <a:ea typeface="+mj-ea"/>
                <a:cs typeface="+mj-cs"/>
              </a:rPr>
              <a:t>OhioLink</a:t>
            </a:r>
            <a:r>
              <a:rPr lang="en-US" sz="2400" b="1">
                <a:latin typeface="Clear sans regis"/>
                <a:ea typeface="+mj-ea"/>
                <a:cs typeface="+mj-cs"/>
              </a:rPr>
              <a:t> </a:t>
            </a:r>
          </a:p>
          <a:p>
            <a:endParaRPr lang="en-US" sz="2400">
              <a:latin typeface="Arial" panose="020B0604020202020204"/>
              <a:cs typeface="Arial" panose="020B0604020202020204"/>
            </a:endParaRPr>
          </a:p>
          <a:p>
            <a:pPr marL="800100" lvl="1" indent="-342900">
              <a:buFont typeface="Arial" panose="020B0604020202020204" pitchFamily="34" charset="0"/>
              <a:buChar char="•"/>
            </a:pPr>
            <a:r>
              <a:rPr lang="en-US" sz="2400" b="1">
                <a:latin typeface="Clear sans regis"/>
                <a:ea typeface="+mj-ea"/>
                <a:cs typeface="+mj-cs"/>
              </a:rPr>
              <a:t>Syllabi</a:t>
            </a:r>
          </a:p>
          <a:p>
            <a:pPr marL="800100" lvl="1" indent="-342900">
              <a:buFont typeface="Arial" panose="020B0604020202020204" pitchFamily="34" charset="0"/>
              <a:buChar char="•"/>
            </a:pPr>
            <a:r>
              <a:rPr lang="en-US" sz="2400" b="1">
                <a:latin typeface="Clear sans regis"/>
                <a:ea typeface="+mj-ea"/>
                <a:cs typeface="+mj-cs"/>
              </a:rPr>
              <a:t>Presentation Slides with Lecture Notes</a:t>
            </a:r>
          </a:p>
          <a:p>
            <a:pPr marL="800100" lvl="1" indent="-342900">
              <a:buFont typeface="Arial" panose="020B0604020202020204" pitchFamily="34" charset="0"/>
              <a:buChar char="•"/>
            </a:pPr>
            <a:r>
              <a:rPr lang="en-US" sz="2400" b="1">
                <a:latin typeface="Clear sans regis"/>
                <a:ea typeface="+mj-ea"/>
                <a:cs typeface="+mj-cs"/>
              </a:rPr>
              <a:t>Quizzes, Tests, and Knowledge Checks</a:t>
            </a:r>
          </a:p>
          <a:p>
            <a:pPr marL="800100" lvl="1" indent="-342900">
              <a:buFont typeface="Arial" panose="020B0604020202020204" pitchFamily="34" charset="0"/>
              <a:buChar char="•"/>
            </a:pPr>
            <a:r>
              <a:rPr lang="en-US" sz="2400" b="1">
                <a:latin typeface="Clear sans regis"/>
                <a:ea typeface="+mj-ea"/>
                <a:cs typeface="+mj-cs"/>
              </a:rPr>
              <a:t>Lesson Plans </a:t>
            </a:r>
          </a:p>
          <a:p>
            <a:pPr marL="800100" lvl="1" indent="-342900">
              <a:buFont typeface="Arial" panose="020B0604020202020204" pitchFamily="34" charset="0"/>
              <a:buChar char="•"/>
            </a:pPr>
            <a:r>
              <a:rPr lang="en-US" sz="2400" b="1">
                <a:latin typeface="Clear sans regis"/>
                <a:ea typeface="+mj-ea"/>
                <a:cs typeface="+mj-cs"/>
              </a:rPr>
              <a:t>Learning Activities/Assignments </a:t>
            </a:r>
          </a:p>
          <a:p>
            <a:pPr marL="800100" lvl="1" indent="-342900">
              <a:buFont typeface="Arial" panose="020B0604020202020204" pitchFamily="34" charset="0"/>
              <a:buChar char="•"/>
            </a:pPr>
            <a:r>
              <a:rPr lang="en-US" sz="2400" b="1">
                <a:latin typeface="Clear sans regis"/>
                <a:ea typeface="+mj-ea"/>
                <a:cs typeface="+mj-cs"/>
              </a:rPr>
              <a:t>Lab Activities and SOPs</a:t>
            </a:r>
          </a:p>
          <a:p>
            <a:pPr lvl="1"/>
            <a:endParaRPr lang="en-US" sz="2400" b="1">
              <a:latin typeface="Clear sans regis"/>
              <a:ea typeface="+mj-ea"/>
              <a:cs typeface="+mj-cs"/>
            </a:endParaRPr>
          </a:p>
          <a:p>
            <a:r>
              <a:rPr lang="en-US" sz="2400" b="1">
                <a:latin typeface="Clear sans regis"/>
                <a:ea typeface="+mj-ea"/>
                <a:cs typeface="+mj-cs"/>
              </a:rPr>
              <a:t>Courses are available in 16 week and 8 weeks versions. </a:t>
            </a:r>
          </a:p>
          <a:p>
            <a:endParaRPr lang="en-US" sz="2400" b="1">
              <a:latin typeface="Clear sans regis"/>
              <a:ea typeface="+mj-ea"/>
              <a:cs typeface="+mj-cs"/>
            </a:endParaRPr>
          </a:p>
          <a:p>
            <a:r>
              <a:rPr lang="en-US" sz="2400" b="1">
                <a:latin typeface="Clear sans regis"/>
                <a:ea typeface="+mj-ea"/>
                <a:cs typeface="+mj-cs"/>
              </a:rPr>
              <a:t>Common Cartridge for integration into Canvas, Blackboard, or other LMS’s are available on Ohio Link</a:t>
            </a:r>
          </a:p>
        </p:txBody>
      </p:sp>
      <p:pic>
        <p:nvPicPr>
          <p:cNvPr id="12" name="Picture 11" descr="Close-up of a blue circuit board&#10;&#10;Description automatically generated">
            <a:extLst>
              <a:ext uri="{FF2B5EF4-FFF2-40B4-BE49-F238E27FC236}">
                <a16:creationId xmlns:a16="http://schemas.microsoft.com/office/drawing/2014/main" id="{DE263A3E-DC5E-A423-398E-8F067750863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57376" y="1289949"/>
            <a:ext cx="4263767" cy="2841401"/>
          </a:xfrm>
          <a:prstGeom prst="rect">
            <a:avLst/>
          </a:prstGeom>
        </p:spPr>
      </p:pic>
    </p:spTree>
    <p:extLst>
      <p:ext uri="{BB962C8B-B14F-4D97-AF65-F5344CB8AC3E}">
        <p14:creationId xmlns:p14="http://schemas.microsoft.com/office/powerpoint/2010/main" val="3975358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BC7B56-9AD9-080F-C6B8-A692BC131AC0}"/>
              </a:ext>
            </a:extLst>
          </p:cNvPr>
          <p:cNvSpPr txBox="1"/>
          <p:nvPr/>
        </p:nvSpPr>
        <p:spPr>
          <a:xfrm>
            <a:off x="745672" y="2447925"/>
            <a:ext cx="10700657" cy="2200276"/>
          </a:xfrm>
          <a:prstGeom prst="rect">
            <a:avLst/>
          </a:prstGeom>
        </p:spPr>
        <p:txBody>
          <a:bodyPr vert="horz" lIns="0" tIns="0" rIns="0" bIns="0" rtlCol="0" anchor="b">
            <a:normAutofit/>
          </a:bodyPr>
          <a:lstStyle/>
          <a:p>
            <a:pPr>
              <a:spcBef>
                <a:spcPct val="0"/>
              </a:spcBef>
              <a:spcAft>
                <a:spcPts val="600"/>
              </a:spcAft>
            </a:pPr>
            <a:r>
              <a:rPr lang="en-US" sz="5400" b="1" kern="1200">
                <a:solidFill>
                  <a:schemeClr val="bg1"/>
                </a:solidFill>
                <a:latin typeface="+mj-lt"/>
                <a:ea typeface="+mj-ea"/>
                <a:cs typeface="+mj-cs"/>
              </a:rPr>
              <a:t>Recruitment, Retention, and Student Success </a:t>
            </a:r>
          </a:p>
        </p:txBody>
      </p:sp>
    </p:spTree>
    <p:extLst>
      <p:ext uri="{BB962C8B-B14F-4D97-AF65-F5344CB8AC3E}">
        <p14:creationId xmlns:p14="http://schemas.microsoft.com/office/powerpoint/2010/main" val="1955848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6267"/>
            <a:ext cx="10515600" cy="2124854"/>
          </a:xfrm>
        </p:spPr>
        <p:txBody>
          <a:bodyPr/>
          <a:lstStyle/>
          <a:p>
            <a:r>
              <a:rPr lang="en-US" sz="3600" dirty="0"/>
              <a:t>We need to 8x Completions Across All Ohio Schools to Fill +16k New Jobs 2025</a:t>
            </a:r>
            <a:br>
              <a:rPr lang="en-US" sz="3600" dirty="0"/>
            </a:br>
            <a:br>
              <a:rPr lang="en-US" sz="1200" dirty="0"/>
            </a:br>
            <a:r>
              <a:rPr lang="en-US" sz="2400" b="0" dirty="0"/>
              <a:t>Number of Engineering &amp; Related Associate Degrees and 1-Year Certificates (excludes short term certificates)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39778"/>
          <a:stretch/>
        </p:blipFill>
        <p:spPr>
          <a:xfrm>
            <a:off x="11159792" y="171567"/>
            <a:ext cx="789214" cy="235184"/>
          </a:xfrm>
          <a:prstGeom prst="rect">
            <a:avLst/>
          </a:prstGeom>
        </p:spPr>
      </p:pic>
      <p:graphicFrame>
        <p:nvGraphicFramePr>
          <p:cNvPr id="6" name="Google Shape;1457;p56">
            <a:extLst>
              <a:ext uri="{FF2B5EF4-FFF2-40B4-BE49-F238E27FC236}">
                <a16:creationId xmlns:a16="http://schemas.microsoft.com/office/drawing/2014/main" id="{CD149D48-AA63-0D7B-EA69-3F2D5488A70E}"/>
              </a:ext>
            </a:extLst>
          </p:cNvPr>
          <p:cNvGraphicFramePr/>
          <p:nvPr/>
        </p:nvGraphicFramePr>
        <p:xfrm>
          <a:off x="842387" y="2094464"/>
          <a:ext cx="10712012" cy="411196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41A5EBE0-61F4-E13A-16E4-86C343137791}"/>
              </a:ext>
            </a:extLst>
          </p:cNvPr>
          <p:cNvSpPr txBox="1"/>
          <p:nvPr/>
        </p:nvSpPr>
        <p:spPr>
          <a:xfrm>
            <a:off x="9786592" y="3882784"/>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rPr>
              <a:t>+</a:t>
            </a:r>
          </a:p>
        </p:txBody>
      </p:sp>
      <p:sp>
        <p:nvSpPr>
          <p:cNvPr id="8" name="TextBox 7">
            <a:extLst>
              <a:ext uri="{FF2B5EF4-FFF2-40B4-BE49-F238E27FC236}">
                <a16:creationId xmlns:a16="http://schemas.microsoft.com/office/drawing/2014/main" id="{C43F5B85-647C-2BF2-0558-7793CB00F174}"/>
              </a:ext>
            </a:extLst>
          </p:cNvPr>
          <p:cNvSpPr txBox="1"/>
          <p:nvPr/>
        </p:nvSpPr>
        <p:spPr>
          <a:xfrm>
            <a:off x="5502942" y="4820494"/>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sp>
        <p:nvSpPr>
          <p:cNvPr id="9" name="TextBox 8">
            <a:extLst>
              <a:ext uri="{FF2B5EF4-FFF2-40B4-BE49-F238E27FC236}">
                <a16:creationId xmlns:a16="http://schemas.microsoft.com/office/drawing/2014/main" id="{E5699EE2-E9BE-9E33-C0CA-20D259A75E2B}"/>
              </a:ext>
            </a:extLst>
          </p:cNvPr>
          <p:cNvSpPr txBox="1"/>
          <p:nvPr/>
        </p:nvSpPr>
        <p:spPr>
          <a:xfrm>
            <a:off x="2109773" y="5314064"/>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rPr>
              <a:t>~</a:t>
            </a:r>
          </a:p>
        </p:txBody>
      </p:sp>
      <p:cxnSp>
        <p:nvCxnSpPr>
          <p:cNvPr id="10" name="Straight Arrow Connector 9">
            <a:extLst>
              <a:ext uri="{FF2B5EF4-FFF2-40B4-BE49-F238E27FC236}">
                <a16:creationId xmlns:a16="http://schemas.microsoft.com/office/drawing/2014/main" id="{D14F986D-65C9-5C19-CDDB-05EFA12433AE}"/>
              </a:ext>
            </a:extLst>
          </p:cNvPr>
          <p:cNvCxnSpPr>
            <a:cxnSpLocks/>
          </p:cNvCxnSpPr>
          <p:nvPr/>
        </p:nvCxnSpPr>
        <p:spPr>
          <a:xfrm flipV="1">
            <a:off x="3563958" y="2851885"/>
            <a:ext cx="0" cy="220073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708E25DA-C2ED-C9E3-94D3-4329F82E7C10}"/>
              </a:ext>
            </a:extLst>
          </p:cNvPr>
          <p:cNvCxnSpPr>
            <a:cxnSpLocks/>
          </p:cNvCxnSpPr>
          <p:nvPr/>
        </p:nvCxnSpPr>
        <p:spPr>
          <a:xfrm>
            <a:off x="3672199" y="2890878"/>
            <a:ext cx="4981903"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73ECB0A7-D293-7DB1-437D-0283A6BF44E2}"/>
              </a:ext>
            </a:extLst>
          </p:cNvPr>
          <p:cNvSpPr/>
          <p:nvPr/>
        </p:nvSpPr>
        <p:spPr>
          <a:xfrm>
            <a:off x="5537101" y="2590462"/>
            <a:ext cx="1171575" cy="600832"/>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Título 2">
            <a:extLst>
              <a:ext uri="{FF2B5EF4-FFF2-40B4-BE49-F238E27FC236}">
                <a16:creationId xmlns:a16="http://schemas.microsoft.com/office/drawing/2014/main" id="{FECD8663-C30E-D623-4499-BB7F45E983A7}"/>
              </a:ext>
            </a:extLst>
          </p:cNvPr>
          <p:cNvSpPr txBox="1">
            <a:spLocks/>
          </p:cNvSpPr>
          <p:nvPr/>
        </p:nvSpPr>
        <p:spPr>
          <a:xfrm>
            <a:off x="5702784" y="2613688"/>
            <a:ext cx="1034405" cy="293393"/>
          </a:xfrm>
          <a:prstGeom prst="rect">
            <a:avLst/>
          </a:prstGeom>
        </p:spPr>
        <p:txBody>
          <a:bodyPr vert="horz"/>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00749B"/>
                </a:solidFill>
                <a:effectLst/>
                <a:uLnTx/>
                <a:uFillTx/>
                <a:latin typeface="Verdana" panose="020B0604030504040204" pitchFamily="34" charset="0"/>
                <a:ea typeface="Verdana" panose="020B0604030504040204" pitchFamily="34" charset="0"/>
                <a:cs typeface="+mj-cs"/>
              </a:rPr>
              <a:t>8x</a:t>
            </a:r>
            <a:endParaRPr kumimoji="0" lang="en-US" sz="3200" b="0" i="0" u="none" strike="noStrike" kern="1200" cap="none" spc="0" normalizeH="0" baseline="0" noProof="0">
              <a:ln>
                <a:noFill/>
              </a:ln>
              <a:solidFill>
                <a:srgbClr val="00749B"/>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cxnSp>
        <p:nvCxnSpPr>
          <p:cNvPr id="14" name="Straight Arrow Connector 13">
            <a:extLst>
              <a:ext uri="{FF2B5EF4-FFF2-40B4-BE49-F238E27FC236}">
                <a16:creationId xmlns:a16="http://schemas.microsoft.com/office/drawing/2014/main" id="{A75BBDAE-AE11-3E2F-B9F3-35691520B25E}"/>
              </a:ext>
            </a:extLst>
          </p:cNvPr>
          <p:cNvCxnSpPr>
            <a:cxnSpLocks/>
          </p:cNvCxnSpPr>
          <p:nvPr/>
        </p:nvCxnSpPr>
        <p:spPr>
          <a:xfrm flipV="1">
            <a:off x="3597880" y="4434222"/>
            <a:ext cx="1680374" cy="57093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5" name="Oval 14">
            <a:extLst>
              <a:ext uri="{FF2B5EF4-FFF2-40B4-BE49-F238E27FC236}">
                <a16:creationId xmlns:a16="http://schemas.microsoft.com/office/drawing/2014/main" id="{B676B6DB-6854-195D-7B55-3B254F77699D}"/>
              </a:ext>
            </a:extLst>
          </p:cNvPr>
          <p:cNvSpPr/>
          <p:nvPr/>
        </p:nvSpPr>
        <p:spPr>
          <a:xfrm>
            <a:off x="3918955" y="4352711"/>
            <a:ext cx="1171575" cy="600832"/>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Título 2">
            <a:extLst>
              <a:ext uri="{FF2B5EF4-FFF2-40B4-BE49-F238E27FC236}">
                <a16:creationId xmlns:a16="http://schemas.microsoft.com/office/drawing/2014/main" id="{FF939F02-95B6-1CC2-A727-5F9A160D1EF1}"/>
              </a:ext>
            </a:extLst>
          </p:cNvPr>
          <p:cNvSpPr txBox="1">
            <a:spLocks/>
          </p:cNvSpPr>
          <p:nvPr/>
        </p:nvSpPr>
        <p:spPr>
          <a:xfrm>
            <a:off x="3918955" y="4400898"/>
            <a:ext cx="1263149" cy="311314"/>
          </a:xfrm>
          <a:prstGeom prst="rect">
            <a:avLst/>
          </a:prstGeom>
        </p:spPr>
        <p:txBody>
          <a:bodyPr vert="horz"/>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00749B"/>
                </a:solidFill>
                <a:effectLst/>
                <a:uLnTx/>
                <a:uFillTx/>
                <a:latin typeface="Verdana" panose="020B0604030504040204" pitchFamily="34" charset="0"/>
                <a:ea typeface="Verdana" panose="020B0604030504040204" pitchFamily="34" charset="0"/>
                <a:cs typeface="+mj-cs"/>
              </a:rPr>
              <a:t> 4x</a:t>
            </a:r>
            <a:endParaRPr kumimoji="0" lang="en-US" sz="3200" b="0" i="0" u="none" strike="noStrike" kern="1200" cap="none" spc="0" normalizeH="0" baseline="0" noProof="0">
              <a:ln>
                <a:noFill/>
              </a:ln>
              <a:solidFill>
                <a:srgbClr val="00749B"/>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8" name="Google Shape;514;p6">
            <a:extLst>
              <a:ext uri="{FF2B5EF4-FFF2-40B4-BE49-F238E27FC236}">
                <a16:creationId xmlns:a16="http://schemas.microsoft.com/office/drawing/2014/main" id="{0895E14F-F5D9-58C9-1B83-C4EB98F12AB6}"/>
              </a:ext>
            </a:extLst>
          </p:cNvPr>
          <p:cNvSpPr/>
          <p:nvPr/>
        </p:nvSpPr>
        <p:spPr>
          <a:xfrm>
            <a:off x="838200" y="6260513"/>
            <a:ext cx="8277435" cy="215353"/>
          </a:xfrm>
          <a:prstGeom prst="rect">
            <a:avLst/>
          </a:prstGeom>
          <a:noFill/>
          <a:ln>
            <a:noFill/>
          </a:ln>
        </p:spPr>
        <p:txBody>
          <a:bodyPr spcFirstLastPara="1" wrap="square" lIns="0" tIns="45675" rIns="91425" bIns="45675" anchor="t" anchorCtr="0">
            <a:spAutoFit/>
          </a:bodyPr>
          <a:lstStyle/>
          <a:p>
            <a:r>
              <a:rPr lang="en-US" sz="800" dirty="0">
                <a:solidFill>
                  <a:schemeClr val="tx1">
                    <a:lumMod val="50000"/>
                    <a:lumOff val="50000"/>
                  </a:schemeClr>
                </a:solidFill>
                <a:ea typeface="Nunito"/>
                <a:cs typeface="Nunito"/>
                <a:sym typeface="Nunito"/>
              </a:rPr>
              <a:t>Source: ODHE, 2023 CAO Curriculum Survey</a:t>
            </a:r>
          </a:p>
        </p:txBody>
      </p:sp>
    </p:spTree>
    <p:extLst>
      <p:ext uri="{BB962C8B-B14F-4D97-AF65-F5344CB8AC3E}">
        <p14:creationId xmlns:p14="http://schemas.microsoft.com/office/powerpoint/2010/main" val="1813386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B3FFCA-A3CB-4045-4C8D-61635F3A139E}"/>
              </a:ext>
            </a:extLst>
          </p:cNvPr>
          <p:cNvSpPr>
            <a:spLocks noGrp="1"/>
          </p:cNvSpPr>
          <p:nvPr>
            <p:ph type="body" sz="quarter" idx="10"/>
          </p:nvPr>
        </p:nvSpPr>
        <p:spPr>
          <a:xfrm>
            <a:off x="380259" y="1866900"/>
            <a:ext cx="10700657" cy="4143375"/>
          </a:xfrm>
        </p:spPr>
        <p:txBody>
          <a:bodyPr>
            <a:normAutofit fontScale="92500" lnSpcReduction="10000"/>
          </a:bodyPr>
          <a:lstStyle/>
          <a:p>
            <a:pPr marL="0" indent="0">
              <a:buNone/>
            </a:pPr>
            <a:endParaRPr lang="en-US" dirty="0"/>
          </a:p>
          <a:p>
            <a:r>
              <a:rPr lang="en-US" dirty="0"/>
              <a:t>Populations historically not participating in STEM</a:t>
            </a:r>
          </a:p>
          <a:p>
            <a:endParaRPr lang="en-US" dirty="0"/>
          </a:p>
          <a:p>
            <a:r>
              <a:rPr lang="en-US" dirty="0"/>
              <a:t>Interested, but did not list a STEM role as their first choice</a:t>
            </a:r>
          </a:p>
          <a:p>
            <a:endParaRPr lang="en-US" dirty="0"/>
          </a:p>
          <a:p>
            <a:r>
              <a:rPr lang="en-US" dirty="0"/>
              <a:t>CCP</a:t>
            </a:r>
          </a:p>
          <a:p>
            <a:endParaRPr lang="en-US" dirty="0"/>
          </a:p>
          <a:p>
            <a:r>
              <a:rPr lang="en-US" dirty="0"/>
              <a:t>Non-traditional students</a:t>
            </a:r>
          </a:p>
          <a:p>
            <a:endParaRPr lang="en-US" dirty="0"/>
          </a:p>
          <a:p>
            <a:r>
              <a:rPr lang="en-US" dirty="0"/>
              <a:t>Program Improvement Process for Equity (PIPE)- Women in STEM </a:t>
            </a:r>
          </a:p>
          <a:p>
            <a:endParaRPr lang="en-US" dirty="0"/>
          </a:p>
          <a:p>
            <a:r>
              <a:rPr lang="en-US" dirty="0"/>
              <a:t>Career Changers</a:t>
            </a:r>
          </a:p>
          <a:p>
            <a:endParaRPr lang="en-US" dirty="0"/>
          </a:p>
          <a:p>
            <a:endParaRPr lang="en-US" dirty="0"/>
          </a:p>
        </p:txBody>
      </p:sp>
      <p:sp>
        <p:nvSpPr>
          <p:cNvPr id="3" name="Title 2">
            <a:extLst>
              <a:ext uri="{FF2B5EF4-FFF2-40B4-BE49-F238E27FC236}">
                <a16:creationId xmlns:a16="http://schemas.microsoft.com/office/drawing/2014/main" id="{3C39BDBB-8485-0CE8-A908-BC2DF37B402A}"/>
              </a:ext>
            </a:extLst>
          </p:cNvPr>
          <p:cNvSpPr>
            <a:spLocks noGrp="1"/>
          </p:cNvSpPr>
          <p:nvPr>
            <p:ph type="title"/>
          </p:nvPr>
        </p:nvSpPr>
        <p:spPr>
          <a:xfrm>
            <a:off x="745671" y="320675"/>
            <a:ext cx="10700657" cy="1054100"/>
          </a:xfrm>
        </p:spPr>
        <p:txBody>
          <a:bodyPr/>
          <a:lstStyle/>
          <a:p>
            <a:r>
              <a:rPr lang="en-US" dirty="0"/>
              <a:t>Target Audience for these Programs </a:t>
            </a:r>
          </a:p>
        </p:txBody>
      </p:sp>
      <p:pic>
        <p:nvPicPr>
          <p:cNvPr id="8" name="Picture 7" descr="A group of blue and grey people&#10;&#10;Description automatically generated">
            <a:extLst>
              <a:ext uri="{FF2B5EF4-FFF2-40B4-BE49-F238E27FC236}">
                <a16:creationId xmlns:a16="http://schemas.microsoft.com/office/drawing/2014/main" id="{BCA31873-4449-6CF1-1D19-2DC0E1F9E47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54848" y="1435318"/>
            <a:ext cx="3834230" cy="3159805"/>
          </a:xfrm>
          <a:prstGeom prst="rect">
            <a:avLst/>
          </a:prstGeom>
        </p:spPr>
      </p:pic>
    </p:spTree>
    <p:extLst>
      <p:ext uri="{BB962C8B-B14F-4D97-AF65-F5344CB8AC3E}">
        <p14:creationId xmlns:p14="http://schemas.microsoft.com/office/powerpoint/2010/main" val="620817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D39AB0-B1E6-F34F-91E1-CF61F61C774D}"/>
              </a:ext>
            </a:extLst>
          </p:cNvPr>
          <p:cNvPicPr>
            <a:picLocks noChangeAspect="1"/>
          </p:cNvPicPr>
          <p:nvPr/>
        </p:nvPicPr>
        <p:blipFill>
          <a:blip r:embed="rId2"/>
          <a:stretch>
            <a:fillRect/>
          </a:stretch>
        </p:blipFill>
        <p:spPr>
          <a:xfrm>
            <a:off x="9887948" y="5467378"/>
            <a:ext cx="2304052" cy="1390622"/>
          </a:xfrm>
          <a:prstGeom prst="rect">
            <a:avLst/>
          </a:prstGeom>
        </p:spPr>
      </p:pic>
      <p:pic>
        <p:nvPicPr>
          <p:cNvPr id="11" name="Picture 10" descr="A group of people standing together&#10;&#10;Description automatically generated">
            <a:extLst>
              <a:ext uri="{FF2B5EF4-FFF2-40B4-BE49-F238E27FC236}">
                <a16:creationId xmlns:a16="http://schemas.microsoft.com/office/drawing/2014/main" id="{3C0B49A2-88BF-9E26-140F-61C46BBCE7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4753" y="2059202"/>
            <a:ext cx="2077349" cy="2120886"/>
          </a:xfrm>
          <a:prstGeom prst="rect">
            <a:avLst/>
          </a:prstGeom>
        </p:spPr>
      </p:pic>
      <p:pic>
        <p:nvPicPr>
          <p:cNvPr id="12" name="Picture 11" descr="A group of people standing together&#10;&#10;Description automatically generated">
            <a:extLst>
              <a:ext uri="{FF2B5EF4-FFF2-40B4-BE49-F238E27FC236}">
                <a16:creationId xmlns:a16="http://schemas.microsoft.com/office/drawing/2014/main" id="{5A51D063-3F51-06E0-BA67-5EF1494196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240" y="4476849"/>
            <a:ext cx="2546543" cy="1981057"/>
          </a:xfrm>
          <a:prstGeom prst="rect">
            <a:avLst/>
          </a:prstGeom>
        </p:spPr>
      </p:pic>
      <p:pic>
        <p:nvPicPr>
          <p:cNvPr id="13" name="Picture 12" descr="A group of women standing in a room&#10;&#10;Description automatically generated">
            <a:extLst>
              <a:ext uri="{FF2B5EF4-FFF2-40B4-BE49-F238E27FC236}">
                <a16:creationId xmlns:a16="http://schemas.microsoft.com/office/drawing/2014/main" id="{E4C432BF-ECDB-8D51-AABB-4E0764D1FC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9556" y="2216141"/>
            <a:ext cx="2307825" cy="2260708"/>
          </a:xfrm>
          <a:prstGeom prst="rect">
            <a:avLst/>
          </a:prstGeom>
        </p:spPr>
      </p:pic>
      <p:pic>
        <p:nvPicPr>
          <p:cNvPr id="14" name="Picture 13" descr="A group of people standing in a room&#10;&#10;Description automatically generated">
            <a:extLst>
              <a:ext uri="{FF2B5EF4-FFF2-40B4-BE49-F238E27FC236}">
                <a16:creationId xmlns:a16="http://schemas.microsoft.com/office/drawing/2014/main" id="{053A7F63-E297-8ED5-0E9D-FF427D66CA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6097" y="4320899"/>
            <a:ext cx="2211453" cy="2000261"/>
          </a:xfrm>
          <a:prstGeom prst="rect">
            <a:avLst/>
          </a:prstGeom>
        </p:spPr>
      </p:pic>
      <p:pic>
        <p:nvPicPr>
          <p:cNvPr id="15" name="Picture 14" descr="A group of people standing in a room&#10;&#10;Description automatically generated">
            <a:extLst>
              <a:ext uri="{FF2B5EF4-FFF2-40B4-BE49-F238E27FC236}">
                <a16:creationId xmlns:a16="http://schemas.microsoft.com/office/drawing/2014/main" id="{A6D941C9-6B72-6403-8AED-E6F485DBEFF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6352" y="4297747"/>
            <a:ext cx="2367667" cy="1922361"/>
          </a:xfrm>
          <a:prstGeom prst="rect">
            <a:avLst/>
          </a:prstGeom>
        </p:spPr>
      </p:pic>
      <p:pic>
        <p:nvPicPr>
          <p:cNvPr id="16" name="Picture 15" descr="A group of people standing in front of a table&#10;&#10;Description automatically generated">
            <a:extLst>
              <a:ext uri="{FF2B5EF4-FFF2-40B4-BE49-F238E27FC236}">
                <a16:creationId xmlns:a16="http://schemas.microsoft.com/office/drawing/2014/main" id="{2921EB7F-CF18-7787-DA87-B1455E89F4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40257" y="4126332"/>
            <a:ext cx="2039847" cy="1880553"/>
          </a:xfrm>
          <a:prstGeom prst="rect">
            <a:avLst/>
          </a:prstGeom>
        </p:spPr>
      </p:pic>
      <p:pic>
        <p:nvPicPr>
          <p:cNvPr id="17" name="Picture 16" descr="A group of people standing in a room&#10;&#10;Description automatically generated">
            <a:extLst>
              <a:ext uri="{FF2B5EF4-FFF2-40B4-BE49-F238E27FC236}">
                <a16:creationId xmlns:a16="http://schemas.microsoft.com/office/drawing/2014/main" id="{D5B35783-6A99-DF13-E84F-318C5901F90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8872" y="2755228"/>
            <a:ext cx="1758209" cy="1828766"/>
          </a:xfrm>
          <a:prstGeom prst="rect">
            <a:avLst/>
          </a:prstGeom>
        </p:spPr>
      </p:pic>
      <p:pic>
        <p:nvPicPr>
          <p:cNvPr id="18" name="Picture 17" descr="A group of people posing for a photo&#10;&#10;Description automatically generated">
            <a:extLst>
              <a:ext uri="{FF2B5EF4-FFF2-40B4-BE49-F238E27FC236}">
                <a16:creationId xmlns:a16="http://schemas.microsoft.com/office/drawing/2014/main" id="{8715A0A9-F151-014F-F70A-1DF57909E4A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67614" y="1659771"/>
            <a:ext cx="2894432" cy="2661128"/>
          </a:xfrm>
          <a:prstGeom prst="rect">
            <a:avLst/>
          </a:prstGeom>
        </p:spPr>
      </p:pic>
      <p:pic>
        <p:nvPicPr>
          <p:cNvPr id="19" name="Picture 18" descr="A group of people standing in a room&#10;&#10;Description automatically generated">
            <a:extLst>
              <a:ext uri="{FF2B5EF4-FFF2-40B4-BE49-F238E27FC236}">
                <a16:creationId xmlns:a16="http://schemas.microsoft.com/office/drawing/2014/main" id="{5B8AB9F4-6877-0C30-4524-D0306DED304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274118" y="1876609"/>
            <a:ext cx="1773634" cy="1880553"/>
          </a:xfrm>
          <a:prstGeom prst="rect">
            <a:avLst/>
          </a:prstGeom>
        </p:spPr>
      </p:pic>
      <p:pic>
        <p:nvPicPr>
          <p:cNvPr id="20" name="Picture 19" descr="Two men standing in front of a curtain&#10;&#10;Description automatically generated">
            <a:extLst>
              <a:ext uri="{FF2B5EF4-FFF2-40B4-BE49-F238E27FC236}">
                <a16:creationId xmlns:a16="http://schemas.microsoft.com/office/drawing/2014/main" id="{EE6EAD40-023F-6390-2E4C-56D36B8E2DC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92166" y="1626409"/>
            <a:ext cx="1950278" cy="2343413"/>
          </a:xfrm>
          <a:prstGeom prst="rect">
            <a:avLst/>
          </a:prstGeom>
        </p:spPr>
      </p:pic>
      <p:pic>
        <p:nvPicPr>
          <p:cNvPr id="21" name="Picture 20" descr="A group of people standing together&#10;&#10;Description automatically generated">
            <a:extLst>
              <a:ext uri="{FF2B5EF4-FFF2-40B4-BE49-F238E27FC236}">
                <a16:creationId xmlns:a16="http://schemas.microsoft.com/office/drawing/2014/main" id="{31636B94-FE90-8624-9D6D-DD904A60D74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67354" y="3453206"/>
            <a:ext cx="3017072" cy="2234435"/>
          </a:xfrm>
          <a:prstGeom prst="rect">
            <a:avLst/>
          </a:prstGeom>
        </p:spPr>
      </p:pic>
      <p:sp>
        <p:nvSpPr>
          <p:cNvPr id="24" name="Title 2">
            <a:extLst>
              <a:ext uri="{FF2B5EF4-FFF2-40B4-BE49-F238E27FC236}">
                <a16:creationId xmlns:a16="http://schemas.microsoft.com/office/drawing/2014/main" id="{5E490CB5-2F58-C1B2-4558-B78C1C7C28DB}"/>
              </a:ext>
            </a:extLst>
          </p:cNvPr>
          <p:cNvSpPr>
            <a:spLocks noGrp="1"/>
          </p:cNvSpPr>
          <p:nvPr>
            <p:ph type="title"/>
          </p:nvPr>
        </p:nvSpPr>
        <p:spPr>
          <a:xfrm>
            <a:off x="745672" y="365126"/>
            <a:ext cx="10700657" cy="1054100"/>
          </a:xfrm>
        </p:spPr>
        <p:txBody>
          <a:bodyPr>
            <a:normAutofit/>
          </a:bodyPr>
          <a:lstStyle/>
          <a:p>
            <a:pPr marL="0" indent="0">
              <a:buNone/>
            </a:pPr>
            <a:r>
              <a:rPr lang="en-US" b="1">
                <a:latin typeface="+mj-lt"/>
              </a:rPr>
              <a:t>PIPE Teams</a:t>
            </a:r>
          </a:p>
        </p:txBody>
      </p:sp>
    </p:spTree>
    <p:extLst>
      <p:ext uri="{BB962C8B-B14F-4D97-AF65-F5344CB8AC3E}">
        <p14:creationId xmlns:p14="http://schemas.microsoft.com/office/powerpoint/2010/main" val="3115661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1999" y="169911"/>
            <a:ext cx="9943172" cy="1402470"/>
          </a:xfrm>
        </p:spPr>
        <p:txBody>
          <a:bodyPr vert="horz" lIns="91440" tIns="45720" rIns="91440" bIns="45720" rtlCol="0" anchor="t">
            <a:normAutofit/>
          </a:bodyPr>
          <a:lstStyle/>
          <a:p>
            <a:pPr>
              <a:lnSpc>
                <a:spcPct val="90000"/>
              </a:lnSpc>
            </a:pPr>
            <a:r>
              <a:rPr lang="en-US" sz="4400">
                <a:solidFill>
                  <a:srgbClr val="1F3368"/>
                </a:solidFill>
                <a:effectLst/>
                <a:ea typeface="Calibri" panose="020F0502020204030204" pitchFamily="34" charset="0"/>
              </a:rPr>
              <a:t>OSCN/INTEL MATH INITIATIVE </a:t>
            </a:r>
            <a:br>
              <a:rPr lang="en-US" sz="4400">
                <a:solidFill>
                  <a:srgbClr val="1F3368"/>
                </a:solidFill>
                <a:ea typeface="Questrial" pitchFamily="2" charset="77"/>
                <a:cs typeface="Questrial" pitchFamily="2" charset="77"/>
                <a:sym typeface="Verdana" panose="020B0604030504040204" pitchFamily="34" charset="0"/>
              </a:rPr>
            </a:br>
            <a:endParaRPr lang="en-US">
              <a:solidFill>
                <a:schemeClr val="tx1"/>
              </a:solidFill>
            </a:endParaRPr>
          </a:p>
        </p:txBody>
      </p:sp>
      <p:sp>
        <p:nvSpPr>
          <p:cNvPr id="7" name="Text Placeholder 4">
            <a:extLst>
              <a:ext uri="{FF2B5EF4-FFF2-40B4-BE49-F238E27FC236}">
                <a16:creationId xmlns:a16="http://schemas.microsoft.com/office/drawing/2014/main" id="{15A8BD81-B86E-D7F1-0229-219906ACAB37}"/>
              </a:ext>
            </a:extLst>
          </p:cNvPr>
          <p:cNvSpPr txBox="1">
            <a:spLocks/>
          </p:cNvSpPr>
          <p:nvPr/>
        </p:nvSpPr>
        <p:spPr>
          <a:xfrm>
            <a:off x="865140" y="1373915"/>
            <a:ext cx="9585422" cy="1280454"/>
          </a:xfrm>
          <a:prstGeom prst="rect">
            <a:avLst/>
          </a:prstGeom>
        </p:spPr>
        <p:txBody>
          <a:bodyPr vert="horz" lIns="0" tIns="0" rIns="0" bIns="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buFont typeface="Arial" panose="020B0604020202020204" pitchFamily="34" charset="0"/>
              <a:buChar char="•"/>
            </a:pPr>
            <a:r>
              <a:rPr lang="en-US" sz="2000">
                <a:latin typeface="+mj-lt"/>
              </a:rPr>
              <a:t>Collaborative Faculty Efforts (Math and Technical Faculty) </a:t>
            </a:r>
          </a:p>
          <a:p>
            <a:pPr marL="285750" indent="-285750">
              <a:lnSpc>
                <a:spcPct val="120000"/>
              </a:lnSpc>
              <a:buFont typeface="Arial" panose="020B0604020202020204" pitchFamily="34" charset="0"/>
              <a:buChar char="•"/>
            </a:pPr>
            <a:r>
              <a:rPr lang="en-US" sz="2000">
                <a:latin typeface="+mj-lt"/>
              </a:rPr>
              <a:t>Implement a dynamic approach to support and prepare students for modern technical challenges. </a:t>
            </a:r>
          </a:p>
          <a:p>
            <a:pPr marL="285750" indent="-285750">
              <a:lnSpc>
                <a:spcPct val="120000"/>
              </a:lnSpc>
              <a:buFont typeface="Arial" panose="020B0604020202020204" pitchFamily="34" charset="0"/>
              <a:buChar char="•"/>
            </a:pPr>
            <a:r>
              <a:rPr lang="en-US" sz="2000">
                <a:latin typeface="+mj-lt"/>
              </a:rPr>
              <a:t>Develop co-curricular support components for each module within the three new course. </a:t>
            </a:r>
          </a:p>
          <a:p>
            <a:pPr marL="285750" indent="-285750">
              <a:lnSpc>
                <a:spcPct val="120000"/>
              </a:lnSpc>
              <a:buFont typeface="Arial" panose="020B0604020202020204" pitchFamily="34" charset="0"/>
              <a:buChar char="•"/>
            </a:pPr>
            <a:endParaRPr lang="en-US"/>
          </a:p>
        </p:txBody>
      </p:sp>
      <p:pic>
        <p:nvPicPr>
          <p:cNvPr id="11" name="Picture 10" descr="A chalkboard with a red apple&#10;&#10;Description automatically generated">
            <a:extLst>
              <a:ext uri="{FF2B5EF4-FFF2-40B4-BE49-F238E27FC236}">
                <a16:creationId xmlns:a16="http://schemas.microsoft.com/office/drawing/2014/main" id="{72A779E4-503C-32C8-F2A6-04BCFBFA8DF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33609" y="3746747"/>
            <a:ext cx="2447803" cy="3016250"/>
          </a:xfrm>
          <a:prstGeom prst="rect">
            <a:avLst/>
          </a:prstGeom>
        </p:spPr>
      </p:pic>
      <p:sp>
        <p:nvSpPr>
          <p:cNvPr id="2" name="TextBox 1">
            <a:extLst>
              <a:ext uri="{FF2B5EF4-FFF2-40B4-BE49-F238E27FC236}">
                <a16:creationId xmlns:a16="http://schemas.microsoft.com/office/drawing/2014/main" id="{1E268CA2-A2FA-6A7E-7129-973BE9DE492D}"/>
              </a:ext>
            </a:extLst>
          </p:cNvPr>
          <p:cNvSpPr txBox="1"/>
          <p:nvPr/>
        </p:nvSpPr>
        <p:spPr>
          <a:xfrm>
            <a:off x="6540285" y="3157137"/>
            <a:ext cx="4164886" cy="3970318"/>
          </a:xfrm>
          <a:prstGeom prst="rect">
            <a:avLst/>
          </a:prstGeom>
          <a:noFill/>
        </p:spPr>
        <p:txBody>
          <a:bodyPr wrap="square" rtlCol="0">
            <a:spAutoFit/>
          </a:bodyPr>
          <a:lstStyle/>
          <a:p>
            <a:r>
              <a:rPr lang="en-US" b="1" u="sng"/>
              <a:t>OSCN Math Initiative Team</a:t>
            </a:r>
          </a:p>
          <a:p>
            <a:endParaRPr lang="en-US"/>
          </a:p>
          <a:p>
            <a:r>
              <a:rPr lang="en-US"/>
              <a:t>Erik </a:t>
            </a:r>
            <a:r>
              <a:rPr lang="en-US" err="1"/>
              <a:t>Agard</a:t>
            </a:r>
            <a:r>
              <a:rPr lang="en-US"/>
              <a:t>- CSCC</a:t>
            </a:r>
          </a:p>
          <a:p>
            <a:r>
              <a:rPr lang="en-US"/>
              <a:t>Chris Dennis- CSCC</a:t>
            </a:r>
          </a:p>
          <a:p>
            <a:r>
              <a:rPr lang="en-US"/>
              <a:t>Patricia Duty- COTC</a:t>
            </a:r>
          </a:p>
          <a:p>
            <a:r>
              <a:rPr lang="en-US"/>
              <a:t>Kyle Fulton- COTC</a:t>
            </a:r>
          </a:p>
          <a:p>
            <a:r>
              <a:rPr lang="en-US"/>
              <a:t>Greg </a:t>
            </a:r>
            <a:r>
              <a:rPr lang="en-US" err="1"/>
              <a:t>Mlynar</a:t>
            </a:r>
            <a:r>
              <a:rPr lang="en-US"/>
              <a:t>- LCCC</a:t>
            </a:r>
          </a:p>
          <a:p>
            <a:r>
              <a:rPr lang="en-US"/>
              <a:t>Adele Wright- CSCC</a:t>
            </a:r>
          </a:p>
          <a:p>
            <a:endParaRPr lang="en-US"/>
          </a:p>
          <a:p>
            <a:r>
              <a:rPr lang="en-US"/>
              <a:t>Facilitators</a:t>
            </a:r>
          </a:p>
          <a:p>
            <a:endParaRPr lang="en-US"/>
          </a:p>
          <a:p>
            <a:r>
              <a:rPr lang="en-US" err="1"/>
              <a:t>Chelle</a:t>
            </a:r>
            <a:r>
              <a:rPr lang="en-US"/>
              <a:t> Younker- TSCC</a:t>
            </a:r>
          </a:p>
          <a:p>
            <a:r>
              <a:rPr lang="en-US"/>
              <a:t>Rod Null- RSC</a:t>
            </a:r>
          </a:p>
          <a:p>
            <a:endParaRPr lang="en-US"/>
          </a:p>
        </p:txBody>
      </p:sp>
    </p:spTree>
    <p:extLst>
      <p:ext uri="{BB962C8B-B14F-4D97-AF65-F5344CB8AC3E}">
        <p14:creationId xmlns:p14="http://schemas.microsoft.com/office/powerpoint/2010/main" val="455112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41DAFDAF-FB8B-8299-14ED-825B79DFEA29}"/>
              </a:ext>
            </a:extLst>
          </p:cNvPr>
          <p:cNvSpPr>
            <a:spLocks noGrp="1"/>
          </p:cNvSpPr>
          <p:nvPr>
            <p:ph type="title"/>
          </p:nvPr>
        </p:nvSpPr>
        <p:spPr>
          <a:xfrm>
            <a:off x="448437" y="246533"/>
            <a:ext cx="11295126" cy="582850"/>
          </a:xfrm>
        </p:spPr>
        <p:txBody>
          <a:bodyPr>
            <a:noAutofit/>
          </a:bodyPr>
          <a:lstStyle/>
          <a:p>
            <a:pPr algn="ctr"/>
            <a:r>
              <a:rPr lang="en-US" sz="2600" b="1">
                <a:latin typeface="+mn-lt"/>
              </a:rPr>
              <a:t>Marketing Collaboration</a:t>
            </a:r>
          </a:p>
        </p:txBody>
      </p:sp>
      <p:pic>
        <p:nvPicPr>
          <p:cNvPr id="6" name="Picture 5" descr="A map of ohio with several logos&#10;&#10;Description automatically generated">
            <a:extLst>
              <a:ext uri="{FF2B5EF4-FFF2-40B4-BE49-F238E27FC236}">
                <a16:creationId xmlns:a16="http://schemas.microsoft.com/office/drawing/2014/main" id="{36EF66B5-9079-ACC6-8905-CE28D03F51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37"/>
          <a:stretch/>
        </p:blipFill>
        <p:spPr>
          <a:xfrm>
            <a:off x="2797740" y="1092913"/>
            <a:ext cx="5830975" cy="5315668"/>
          </a:xfrm>
          <a:prstGeom prst="rect">
            <a:avLst/>
          </a:prstGeom>
        </p:spPr>
      </p:pic>
    </p:spTree>
    <p:extLst>
      <p:ext uri="{BB962C8B-B14F-4D97-AF65-F5344CB8AC3E}">
        <p14:creationId xmlns:p14="http://schemas.microsoft.com/office/powerpoint/2010/main" val="4264873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BF9AF9-DC20-7F0A-6922-D3D3435E9038}"/>
              </a:ext>
            </a:extLst>
          </p:cNvPr>
          <p:cNvSpPr>
            <a:spLocks noGrp="1"/>
          </p:cNvSpPr>
          <p:nvPr>
            <p:ph type="title"/>
          </p:nvPr>
        </p:nvSpPr>
        <p:spPr/>
        <p:txBody>
          <a:bodyPr>
            <a:normAutofit fontScale="90000"/>
          </a:bodyPr>
          <a:lstStyle/>
          <a:p>
            <a:pPr algn="ctr"/>
            <a:r>
              <a:rPr lang="en-US" sz="6000" b="1" dirty="0"/>
              <a:t>Professional Development</a:t>
            </a:r>
            <a:endParaRPr lang="en-US" dirty="0"/>
          </a:p>
        </p:txBody>
      </p:sp>
    </p:spTree>
    <p:extLst>
      <p:ext uri="{BB962C8B-B14F-4D97-AF65-F5344CB8AC3E}">
        <p14:creationId xmlns:p14="http://schemas.microsoft.com/office/powerpoint/2010/main" val="3292517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4FB5A85-8502-4804-990C-0D117926DD21}"/>
              </a:ext>
            </a:extLst>
          </p:cNvPr>
          <p:cNvSpPr txBox="1">
            <a:spLocks noGrp="1"/>
          </p:cNvSpPr>
          <p:nvPr>
            <p:ph type="title" idx="4294967295"/>
          </p:nvPr>
        </p:nvSpPr>
        <p:spPr>
          <a:xfrm>
            <a:off x="197709" y="311777"/>
            <a:ext cx="984768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Source Sans Pro Semibold" panose="020B0603030403020204" pitchFamily="34" charset="0"/>
                <a:ea typeface="Source Sans Pro Semibold" panose="020B0603030403020204" pitchFamily="34" charset="0"/>
                <a:cs typeface="+mn-cs"/>
              </a:rPr>
              <a:t>OSCN Educator Preparation | “Train the Trainer”</a:t>
            </a:r>
          </a:p>
        </p:txBody>
      </p:sp>
      <p:pic>
        <p:nvPicPr>
          <p:cNvPr id="3" name="Picture 2" descr="Semiconductor 101 icon, decorative">
            <a:extLst>
              <a:ext uri="{FF2B5EF4-FFF2-40B4-BE49-F238E27FC236}">
                <a16:creationId xmlns:a16="http://schemas.microsoft.com/office/drawing/2014/main" id="{D9155833-E9CB-0C5E-E82E-64EBB8DE4C8F}"/>
              </a:ext>
            </a:extLst>
          </p:cNvPr>
          <p:cNvPicPr>
            <a:picLocks noChangeAspect="1"/>
          </p:cNvPicPr>
          <p:nvPr/>
        </p:nvPicPr>
        <p:blipFill>
          <a:blip r:embed="rId4"/>
          <a:stretch>
            <a:fillRect/>
          </a:stretch>
        </p:blipFill>
        <p:spPr>
          <a:xfrm>
            <a:off x="2880071" y="1275453"/>
            <a:ext cx="5125318" cy="2962855"/>
          </a:xfrm>
          <a:prstGeom prst="rect">
            <a:avLst/>
          </a:prstGeom>
          <a:ln w="228600" cap="sq" cmpd="thickThin">
            <a:solidFill>
              <a:srgbClr val="000000"/>
            </a:solidFill>
            <a:prstDash val="solid"/>
            <a:miter lim="800000"/>
          </a:ln>
          <a:effectLst>
            <a:innerShdw blurRad="76200">
              <a:srgbClr val="000000"/>
            </a:innerShdw>
          </a:effectLst>
        </p:spPr>
      </p:pic>
      <p:graphicFrame>
        <p:nvGraphicFramePr>
          <p:cNvPr id="4" name="Table 5">
            <a:extLst>
              <a:ext uri="{FF2B5EF4-FFF2-40B4-BE49-F238E27FC236}">
                <a16:creationId xmlns:a16="http://schemas.microsoft.com/office/drawing/2014/main" id="{EEFAC279-1981-3C0B-EA6F-AB497C720CD4}"/>
              </a:ext>
            </a:extLst>
          </p:cNvPr>
          <p:cNvGraphicFramePr>
            <a:graphicFrameLocks noGrp="1"/>
          </p:cNvGraphicFramePr>
          <p:nvPr/>
        </p:nvGraphicFramePr>
        <p:xfrm>
          <a:off x="137798" y="4840401"/>
          <a:ext cx="9847688" cy="2172952"/>
        </p:xfrm>
        <a:graphic>
          <a:graphicData uri="http://schemas.openxmlformats.org/drawingml/2006/table">
            <a:tbl>
              <a:tblPr firstRow="1" bandRow="1">
                <a:tableStyleId>{073A0DAA-6AF3-43AB-8588-CEC1D06C72B9}</a:tableStyleId>
              </a:tblPr>
              <a:tblGrid>
                <a:gridCol w="9847688">
                  <a:extLst>
                    <a:ext uri="{9D8B030D-6E8A-4147-A177-3AD203B41FA5}">
                      <a16:colId xmlns:a16="http://schemas.microsoft.com/office/drawing/2014/main" val="803470906"/>
                    </a:ext>
                  </a:extLst>
                </a:gridCol>
              </a:tblGrid>
              <a:tr h="458801">
                <a:tc>
                  <a:txBody>
                    <a:bodyPr/>
                    <a:lstStyle/>
                    <a:p>
                      <a:pPr algn="ctr"/>
                      <a:r>
                        <a:rPr lang="en-US" sz="2000" dirty="0"/>
                        <a:t>Semiconductor 101, FRIDAY SESSIONS</a:t>
                      </a:r>
                    </a:p>
                  </a:txBody>
                  <a:tcPr/>
                </a:tc>
                <a:extLst>
                  <a:ext uri="{0D108BD9-81ED-4DB2-BD59-A6C34878D82A}">
                    <a16:rowId xmlns:a16="http://schemas.microsoft.com/office/drawing/2014/main" val="419742014"/>
                  </a:ext>
                </a:extLst>
              </a:tr>
              <a:tr h="737657">
                <a:tc>
                  <a:txBody>
                    <a:bodyPr/>
                    <a:lstStyle/>
                    <a:p>
                      <a:pPr algn="ctr">
                        <a:lnSpc>
                          <a:spcPct val="150000"/>
                        </a:lnSpc>
                      </a:pPr>
                      <a:r>
                        <a:rPr lang="en-US" sz="1400" b="1" dirty="0">
                          <a:solidFill>
                            <a:srgbClr val="000000"/>
                          </a:solidFill>
                        </a:rPr>
                        <a:t>THREE</a:t>
                      </a:r>
                      <a:r>
                        <a:rPr lang="en-US" sz="1400" dirty="0">
                          <a:solidFill>
                            <a:srgbClr val="000000"/>
                          </a:solidFill>
                        </a:rPr>
                        <a:t> WEBINARS, 3-4 PM: October 11, 2024  </a:t>
                      </a:r>
                      <a:r>
                        <a:rPr lang="en-US" sz="1400" dirty="0">
                          <a:solidFill>
                            <a:srgbClr val="000000"/>
                          </a:solidFill>
                          <a:sym typeface="Wingdings" panose="05000000000000000000" pitchFamily="2" charset="2"/>
                        </a:rPr>
                        <a:t></a:t>
                      </a:r>
                      <a:r>
                        <a:rPr lang="en-US" sz="1400" dirty="0">
                          <a:solidFill>
                            <a:srgbClr val="000000"/>
                          </a:solidFill>
                        </a:rPr>
                        <a:t> October 18, 2024  </a:t>
                      </a:r>
                      <a:r>
                        <a:rPr lang="en-US" sz="1400" dirty="0">
                          <a:solidFill>
                            <a:srgbClr val="000000"/>
                          </a:solidFill>
                          <a:sym typeface="Wingdings" panose="05000000000000000000" pitchFamily="2" charset="2"/>
                        </a:rPr>
                        <a:t></a:t>
                      </a:r>
                      <a:r>
                        <a:rPr lang="en-US" sz="1400" dirty="0">
                          <a:solidFill>
                            <a:srgbClr val="000000"/>
                          </a:solidFill>
                        </a:rPr>
                        <a:t> October 25, 2024 </a:t>
                      </a:r>
                    </a:p>
                    <a:p>
                      <a:pPr algn="ctr">
                        <a:lnSpc>
                          <a:spcPct val="150000"/>
                        </a:lnSpc>
                      </a:pPr>
                      <a:r>
                        <a:rPr lang="en-US" sz="1400" b="1" dirty="0">
                          <a:solidFill>
                            <a:srgbClr val="000000"/>
                          </a:solidFill>
                        </a:rPr>
                        <a:t>MERIT 1-Day Experiential Tour</a:t>
                      </a:r>
                      <a:r>
                        <a:rPr lang="en-US" sz="1400" dirty="0">
                          <a:solidFill>
                            <a:srgbClr val="000000"/>
                          </a:solidFill>
                        </a:rPr>
                        <a:t>, 10 AM-3 PM with lunch: Lorain County Community College </a:t>
                      </a:r>
                      <a:r>
                        <a:rPr lang="en-US" sz="1400" b="1" dirty="0">
                          <a:solidFill>
                            <a:srgbClr val="000000"/>
                          </a:solidFill>
                        </a:rPr>
                        <a:t>campus</a:t>
                      </a:r>
                      <a:r>
                        <a:rPr lang="en-US" sz="1400" dirty="0">
                          <a:solidFill>
                            <a:srgbClr val="000000"/>
                          </a:solidFill>
                        </a:rPr>
                        <a:t>, November 1, 2024</a:t>
                      </a:r>
                    </a:p>
                  </a:txBody>
                  <a:tcPr anchor="ctr"/>
                </a:tc>
                <a:extLst>
                  <a:ext uri="{0D108BD9-81ED-4DB2-BD59-A6C34878D82A}">
                    <a16:rowId xmlns:a16="http://schemas.microsoft.com/office/drawing/2014/main" val="3930326865"/>
                  </a:ext>
                </a:extLst>
              </a:tr>
              <a:tr h="698786">
                <a:tc>
                  <a:txBody>
                    <a:bodyPr/>
                    <a:lstStyle/>
                    <a:p>
                      <a:pPr algn="ctr"/>
                      <a:r>
                        <a:rPr lang="en-US" sz="1400" b="1" dirty="0">
                          <a:solidFill>
                            <a:srgbClr val="000000"/>
                          </a:solidFill>
                        </a:rPr>
                        <a:t>Registration Link</a:t>
                      </a:r>
                    </a:p>
                    <a:p>
                      <a:pPr algn="ctr"/>
                      <a:r>
                        <a:rPr lang="en-US" sz="1800" u="sng" kern="1200" dirty="0">
                          <a:solidFill>
                            <a:schemeClr val="tx2">
                              <a:lumMod val="90000"/>
                              <a:lumOff val="10000"/>
                            </a:schemeClr>
                          </a:solidFill>
                          <a:effectLst/>
                          <a:latin typeface="+mn-lt"/>
                          <a:ea typeface="+mn-ea"/>
                          <a:cs typeface="+mn-cs"/>
                          <a:hlinkClick r:id="rId5">
                            <a:extLst>
                              <a:ext uri="{A12FA001-AC4F-418D-AE19-62706E023703}">
                                <ahyp:hlinkClr xmlns:ahyp="http://schemas.microsoft.com/office/drawing/2018/hyperlinkcolor" val="tx"/>
                              </a:ext>
                            </a:extLst>
                          </a:hlinkClick>
                        </a:rPr>
                        <a:t>https://forms.office.com/r/ZJEWrBVGTm</a:t>
                      </a:r>
                      <a:r>
                        <a:rPr lang="en-US" sz="1800" kern="1200" dirty="0">
                          <a:solidFill>
                            <a:schemeClr val="tx2">
                              <a:lumMod val="90000"/>
                              <a:lumOff val="10000"/>
                            </a:schemeClr>
                          </a:solidFill>
                          <a:effectLst/>
                          <a:latin typeface="+mn-lt"/>
                          <a:ea typeface="+mn-ea"/>
                          <a:cs typeface="+mn-cs"/>
                        </a:rPr>
                        <a:t> </a:t>
                      </a:r>
                      <a:endParaRPr lang="en-US" sz="1400" dirty="0">
                        <a:solidFill>
                          <a:schemeClr val="tx2">
                            <a:lumMod val="90000"/>
                            <a:lumOff val="10000"/>
                          </a:schemeClr>
                        </a:solidFill>
                      </a:endParaRPr>
                    </a:p>
                  </a:txBody>
                  <a:tcPr anchor="ctr"/>
                </a:tc>
                <a:extLst>
                  <a:ext uri="{0D108BD9-81ED-4DB2-BD59-A6C34878D82A}">
                    <a16:rowId xmlns:a16="http://schemas.microsoft.com/office/drawing/2014/main" val="1191925477"/>
                  </a:ext>
                </a:extLst>
              </a:tr>
            </a:tbl>
          </a:graphicData>
        </a:graphic>
      </p:graphicFrame>
      <p:pic>
        <p:nvPicPr>
          <p:cNvPr id="2" name="Picture 1" descr="OSCN logo, decorative">
            <a:extLst>
              <a:ext uri="{FF2B5EF4-FFF2-40B4-BE49-F238E27FC236}">
                <a16:creationId xmlns:a16="http://schemas.microsoft.com/office/drawing/2014/main" id="{C24AA35A-7C3D-C50C-8A46-9FD564376B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9248" y="2961006"/>
            <a:ext cx="1822862" cy="1109568"/>
          </a:xfrm>
          <a:prstGeom prst="rect">
            <a:avLst/>
          </a:prstGeom>
        </p:spPr>
      </p:pic>
      <p:pic>
        <p:nvPicPr>
          <p:cNvPr id="5" name="Picture 4" descr="QRCode for OSCN Autumn 2024 REGISTRATION_ Semiconductor 101 “Train the Trainer” Series">
            <a:extLst>
              <a:ext uri="{FF2B5EF4-FFF2-40B4-BE49-F238E27FC236}">
                <a16:creationId xmlns:a16="http://schemas.microsoft.com/office/drawing/2014/main" id="{3008162F-BD6D-4E89-4908-74425DBA78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0965" y="2440074"/>
            <a:ext cx="1977849" cy="197784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02283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BC7B56-9AD9-080F-C6B8-A692BC131AC0}"/>
              </a:ext>
            </a:extLst>
          </p:cNvPr>
          <p:cNvSpPr txBox="1"/>
          <p:nvPr/>
        </p:nvSpPr>
        <p:spPr>
          <a:xfrm>
            <a:off x="745672" y="2447925"/>
            <a:ext cx="10700657" cy="2200276"/>
          </a:xfrm>
          <a:prstGeom prst="rect">
            <a:avLst/>
          </a:prstGeom>
        </p:spPr>
        <p:txBody>
          <a:bodyPr vert="horz" lIns="0" tIns="0" rIns="0" bIns="0" rtlCol="0" anchor="b">
            <a:normAutofit/>
          </a:bodyPr>
          <a:lstStyle/>
          <a:p>
            <a:pPr>
              <a:lnSpc>
                <a:spcPct val="90000"/>
              </a:lnSpc>
              <a:spcBef>
                <a:spcPct val="0"/>
              </a:spcBef>
              <a:spcAft>
                <a:spcPts val="600"/>
              </a:spcAft>
            </a:pPr>
            <a:r>
              <a:rPr lang="en-US" sz="5000" b="1" kern="1200">
                <a:solidFill>
                  <a:schemeClr val="bg1"/>
                </a:solidFill>
                <a:latin typeface="+mj-lt"/>
                <a:ea typeface="+mj-ea"/>
                <a:cs typeface="+mj-cs"/>
              </a:rPr>
              <a:t>Ohio Semiconductor Collaboration Network and Curriculum Development</a:t>
            </a:r>
          </a:p>
        </p:txBody>
      </p:sp>
    </p:spTree>
    <p:extLst>
      <p:ext uri="{BB962C8B-B14F-4D97-AF65-F5344CB8AC3E}">
        <p14:creationId xmlns:p14="http://schemas.microsoft.com/office/powerpoint/2010/main" val="2595617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1FA94-96E7-2F04-73E9-8C9046FB2FBA}"/>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4C9CD54A-48F3-FE35-1D28-18BB61924EA0}"/>
              </a:ext>
            </a:extLst>
          </p:cNvPr>
          <p:cNvSpPr txBox="1">
            <a:spLocks noGrp="1"/>
          </p:cNvSpPr>
          <p:nvPr>
            <p:ph type="title" idx="4294967295"/>
          </p:nvPr>
        </p:nvSpPr>
        <p:spPr>
          <a:xfrm>
            <a:off x="197709" y="311777"/>
            <a:ext cx="984768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Source Sans Pro Semibold" panose="020B0603030403020204" pitchFamily="34" charset="0"/>
                <a:ea typeface="Source Sans Pro Semibold" panose="020B0603030403020204" pitchFamily="34" charset="0"/>
                <a:cs typeface="+mn-cs"/>
              </a:rPr>
              <a:t>OSCN Educator Preparation | “Train the Trainer”</a:t>
            </a:r>
          </a:p>
        </p:txBody>
      </p:sp>
      <p:graphicFrame>
        <p:nvGraphicFramePr>
          <p:cNvPr id="4" name="Table 5">
            <a:extLst>
              <a:ext uri="{FF2B5EF4-FFF2-40B4-BE49-F238E27FC236}">
                <a16:creationId xmlns:a16="http://schemas.microsoft.com/office/drawing/2014/main" id="{61221B0F-1738-157B-5C0A-9D45E6C454AC}"/>
              </a:ext>
            </a:extLst>
          </p:cNvPr>
          <p:cNvGraphicFramePr>
            <a:graphicFrameLocks noGrp="1"/>
          </p:cNvGraphicFramePr>
          <p:nvPr/>
        </p:nvGraphicFramePr>
        <p:xfrm>
          <a:off x="197709" y="4629029"/>
          <a:ext cx="9734768" cy="2188353"/>
        </p:xfrm>
        <a:graphic>
          <a:graphicData uri="http://schemas.openxmlformats.org/drawingml/2006/table">
            <a:tbl>
              <a:tblPr firstRow="1" bandRow="1">
                <a:tableStyleId>{073A0DAA-6AF3-43AB-8588-CEC1D06C72B9}</a:tableStyleId>
              </a:tblPr>
              <a:tblGrid>
                <a:gridCol w="9734768">
                  <a:extLst>
                    <a:ext uri="{9D8B030D-6E8A-4147-A177-3AD203B41FA5}">
                      <a16:colId xmlns:a16="http://schemas.microsoft.com/office/drawing/2014/main" val="803470906"/>
                    </a:ext>
                  </a:extLst>
                </a:gridCol>
              </a:tblGrid>
              <a:tr h="4651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Introduction to Vacuum Systems Technology, FRIDAY SESSIONS</a:t>
                      </a:r>
                    </a:p>
                  </a:txBody>
                  <a:tcPr/>
                </a:tc>
                <a:extLst>
                  <a:ext uri="{0D108BD9-81ED-4DB2-BD59-A6C34878D82A}">
                    <a16:rowId xmlns:a16="http://schemas.microsoft.com/office/drawing/2014/main" val="419742014"/>
                  </a:ext>
                </a:extLst>
              </a:tr>
              <a:tr h="359153">
                <a:tc>
                  <a:txBody>
                    <a:bodyPr/>
                    <a:lstStyle/>
                    <a:p>
                      <a:pPr algn="ctr">
                        <a:lnSpc>
                          <a:spcPct val="150000"/>
                        </a:lnSpc>
                      </a:pPr>
                      <a:r>
                        <a:rPr lang="en-US" sz="1400" dirty="0">
                          <a:solidFill>
                            <a:srgbClr val="000000"/>
                          </a:solidFill>
                        </a:rPr>
                        <a:t> </a:t>
                      </a:r>
                      <a:r>
                        <a:rPr lang="en-US" sz="1400" b="1" dirty="0">
                          <a:solidFill>
                            <a:srgbClr val="000000"/>
                          </a:solidFill>
                        </a:rPr>
                        <a:t>TWO</a:t>
                      </a:r>
                      <a:r>
                        <a:rPr lang="en-US" sz="1400" dirty="0">
                          <a:solidFill>
                            <a:srgbClr val="000000"/>
                          </a:solidFill>
                        </a:rPr>
                        <a:t> WEBINARS, 11:30 AM - 1 PM: October 18, 2024  </a:t>
                      </a:r>
                      <a:r>
                        <a:rPr lang="en-US" sz="1400" dirty="0">
                          <a:solidFill>
                            <a:srgbClr val="000000"/>
                          </a:solidFill>
                          <a:sym typeface="Wingdings" panose="05000000000000000000" pitchFamily="2" charset="2"/>
                        </a:rPr>
                        <a:t></a:t>
                      </a:r>
                      <a:r>
                        <a:rPr lang="en-US" sz="1400" dirty="0">
                          <a:solidFill>
                            <a:srgbClr val="000000"/>
                          </a:solidFill>
                        </a:rPr>
                        <a:t> October 25, 2024 </a:t>
                      </a:r>
                    </a:p>
                    <a:p>
                      <a:pPr algn="ctr">
                        <a:lnSpc>
                          <a:spcPct val="150000"/>
                        </a:lnSpc>
                      </a:pPr>
                      <a:r>
                        <a:rPr lang="en-US" sz="1400" b="1" dirty="0">
                          <a:solidFill>
                            <a:srgbClr val="000000"/>
                          </a:solidFill>
                        </a:rPr>
                        <a:t>TWO </a:t>
                      </a:r>
                      <a:r>
                        <a:rPr lang="en-US" sz="1400" b="0" dirty="0">
                          <a:solidFill>
                            <a:srgbClr val="000000"/>
                          </a:solidFill>
                        </a:rPr>
                        <a:t>Sessions</a:t>
                      </a:r>
                      <a:r>
                        <a:rPr lang="en-US" sz="1400" dirty="0">
                          <a:solidFill>
                            <a:srgbClr val="000000"/>
                          </a:solidFill>
                        </a:rPr>
                        <a:t>, 9 AM-3:30 PM with lunch: Columbus State Community College </a:t>
                      </a:r>
                      <a:r>
                        <a:rPr lang="en-US" sz="1400" b="1" dirty="0">
                          <a:solidFill>
                            <a:srgbClr val="000000"/>
                          </a:solidFill>
                        </a:rPr>
                        <a:t>campus </a:t>
                      </a:r>
                      <a:br>
                        <a:rPr lang="en-US" sz="1400" b="1" dirty="0">
                          <a:solidFill>
                            <a:srgbClr val="000000"/>
                          </a:solidFill>
                        </a:rPr>
                      </a:br>
                      <a:r>
                        <a:rPr lang="en-US" sz="1400" dirty="0">
                          <a:solidFill>
                            <a:srgbClr val="000000"/>
                          </a:solidFill>
                        </a:rPr>
                        <a:t>November 8, 2024  </a:t>
                      </a:r>
                      <a:r>
                        <a:rPr lang="en-US" sz="1400" dirty="0">
                          <a:solidFill>
                            <a:srgbClr val="000000"/>
                          </a:solidFill>
                          <a:sym typeface="Wingdings" panose="05000000000000000000" pitchFamily="2" charset="2"/>
                        </a:rPr>
                        <a:t></a:t>
                      </a:r>
                      <a:r>
                        <a:rPr lang="en-US" sz="1400" dirty="0">
                          <a:solidFill>
                            <a:srgbClr val="000000"/>
                          </a:solidFill>
                        </a:rPr>
                        <a:t> November 15, 2024 </a:t>
                      </a:r>
                    </a:p>
                  </a:txBody>
                  <a:tcPr anchor="ctr"/>
                </a:tc>
                <a:extLst>
                  <a:ext uri="{0D108BD9-81ED-4DB2-BD59-A6C34878D82A}">
                    <a16:rowId xmlns:a16="http://schemas.microsoft.com/office/drawing/2014/main" val="3930326865"/>
                  </a:ext>
                </a:extLst>
              </a:tr>
              <a:tr h="708466">
                <a:tc>
                  <a:txBody>
                    <a:bodyPr/>
                    <a:lstStyle/>
                    <a:p>
                      <a:pPr algn="ctr"/>
                      <a:r>
                        <a:rPr lang="en-US" sz="1400" b="1" dirty="0">
                          <a:solidFill>
                            <a:srgbClr val="000000"/>
                          </a:solidFill>
                        </a:rPr>
                        <a:t>Registration Link</a:t>
                      </a:r>
                    </a:p>
                    <a:p>
                      <a:pPr algn="ctr"/>
                      <a:r>
                        <a:rPr lang="en-US" sz="1800" u="sng" kern="1200" dirty="0">
                          <a:solidFill>
                            <a:schemeClr val="tx1">
                              <a:lumMod val="50000"/>
                            </a:schemeClr>
                          </a:solidFill>
                          <a:effectLst/>
                          <a:latin typeface="+mn-lt"/>
                          <a:ea typeface="+mn-ea"/>
                          <a:cs typeface="+mn-cs"/>
                          <a:hlinkClick r:id="rId4">
                            <a:extLst>
                              <a:ext uri="{A12FA001-AC4F-418D-AE19-62706E023703}">
                                <ahyp:hlinkClr xmlns:ahyp="http://schemas.microsoft.com/office/drawing/2018/hyperlinkcolor" val="tx"/>
                              </a:ext>
                            </a:extLst>
                          </a:hlinkClick>
                        </a:rPr>
                        <a:t>https://forms.office.com/r/zyNyWQ3UNa</a:t>
                      </a:r>
                      <a:endParaRPr lang="en-US" sz="1400" b="0" dirty="0">
                        <a:solidFill>
                          <a:schemeClr val="tx1">
                            <a:lumMod val="50000"/>
                          </a:schemeClr>
                        </a:solidFill>
                      </a:endParaRPr>
                    </a:p>
                  </a:txBody>
                  <a:tcPr anchor="ctr"/>
                </a:tc>
                <a:extLst>
                  <a:ext uri="{0D108BD9-81ED-4DB2-BD59-A6C34878D82A}">
                    <a16:rowId xmlns:a16="http://schemas.microsoft.com/office/drawing/2014/main" val="1191925477"/>
                  </a:ext>
                </a:extLst>
              </a:tr>
            </a:tbl>
          </a:graphicData>
        </a:graphic>
      </p:graphicFrame>
      <p:pic>
        <p:nvPicPr>
          <p:cNvPr id="11" name="Picture 10">
            <a:extLst>
              <a:ext uri="{FF2B5EF4-FFF2-40B4-BE49-F238E27FC236}">
                <a16:creationId xmlns:a16="http://schemas.microsoft.com/office/drawing/2014/main" id="{57DFBF8C-0090-D6E6-5A6E-E9CFAB7F1A6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153232" y="1177386"/>
            <a:ext cx="4714561" cy="3143713"/>
          </a:xfrm>
          <a:prstGeom prst="rect">
            <a:avLst/>
          </a:prstGeom>
          <a:ln w="228600" cap="sq" cmpd="thickThin">
            <a:solidFill>
              <a:srgbClr val="000000"/>
            </a:solidFill>
            <a:prstDash val="solid"/>
            <a:miter lim="800000"/>
          </a:ln>
          <a:effectLst>
            <a:innerShdw blurRad="76200">
              <a:srgbClr val="000000"/>
            </a:innerShdw>
          </a:effectLst>
        </p:spPr>
      </p:pic>
      <p:pic>
        <p:nvPicPr>
          <p:cNvPr id="13" name="Picture 12" descr="OSCN logo, decorative">
            <a:extLst>
              <a:ext uri="{FF2B5EF4-FFF2-40B4-BE49-F238E27FC236}">
                <a16:creationId xmlns:a16="http://schemas.microsoft.com/office/drawing/2014/main" id="{45586343-5F48-AB8A-4B4A-B0F6981309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9248" y="2961006"/>
            <a:ext cx="1822862" cy="1109568"/>
          </a:xfrm>
          <a:prstGeom prst="rect">
            <a:avLst/>
          </a:prstGeom>
        </p:spPr>
      </p:pic>
      <p:pic>
        <p:nvPicPr>
          <p:cNvPr id="2" name="Picture 1" descr="QRCode for OSCN Autumn 2024 REGISTRATION_ Intro. to Vacuum Systems Tech., “Train the Trainer” Series">
            <a:extLst>
              <a:ext uri="{FF2B5EF4-FFF2-40B4-BE49-F238E27FC236}">
                <a16:creationId xmlns:a16="http://schemas.microsoft.com/office/drawing/2014/main" id="{08CDDDF4-D645-4A53-6004-3ABDA74A2A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7363" y="2477692"/>
            <a:ext cx="2021393" cy="202139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180907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4FB5A85-8502-4804-990C-0D117926DD21}"/>
              </a:ext>
            </a:extLst>
          </p:cNvPr>
          <p:cNvSpPr txBox="1">
            <a:spLocks noGrp="1"/>
          </p:cNvSpPr>
          <p:nvPr>
            <p:ph type="title" idx="4294967295"/>
          </p:nvPr>
        </p:nvSpPr>
        <p:spPr>
          <a:xfrm>
            <a:off x="197709" y="311777"/>
            <a:ext cx="984768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Source Sans Pro Semibold" panose="020B0603030403020204" pitchFamily="34" charset="0"/>
                <a:ea typeface="Source Sans Pro Semibold" panose="020B0603030403020204" pitchFamily="34" charset="0"/>
                <a:cs typeface="+mn-cs"/>
              </a:rPr>
              <a:t>OSCN Educator Preparation | “Train the Trainer”</a:t>
            </a:r>
          </a:p>
        </p:txBody>
      </p:sp>
      <p:graphicFrame>
        <p:nvGraphicFramePr>
          <p:cNvPr id="4" name="Table 5">
            <a:extLst>
              <a:ext uri="{FF2B5EF4-FFF2-40B4-BE49-F238E27FC236}">
                <a16:creationId xmlns:a16="http://schemas.microsoft.com/office/drawing/2014/main" id="{EEFAC279-1981-3C0B-EA6F-AB497C720CD4}"/>
              </a:ext>
            </a:extLst>
          </p:cNvPr>
          <p:cNvGraphicFramePr>
            <a:graphicFrameLocks noGrp="1"/>
          </p:cNvGraphicFramePr>
          <p:nvPr/>
        </p:nvGraphicFramePr>
        <p:xfrm>
          <a:off x="823866" y="5101178"/>
          <a:ext cx="8836182" cy="1511833"/>
        </p:xfrm>
        <a:graphic>
          <a:graphicData uri="http://schemas.openxmlformats.org/drawingml/2006/table">
            <a:tbl>
              <a:tblPr firstRow="1" bandRow="1">
                <a:tableStyleId>{073A0DAA-6AF3-43AB-8588-CEC1D06C72B9}</a:tableStyleId>
              </a:tblPr>
              <a:tblGrid>
                <a:gridCol w="8836182">
                  <a:extLst>
                    <a:ext uri="{9D8B030D-6E8A-4147-A177-3AD203B41FA5}">
                      <a16:colId xmlns:a16="http://schemas.microsoft.com/office/drawing/2014/main" val="803470906"/>
                    </a:ext>
                  </a:extLst>
                </a:gridCol>
              </a:tblGrid>
              <a:tr h="4588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Introduction to Manufacturing, FRIDAYS: 10:00 AM – 11:00 AM</a:t>
                      </a:r>
                    </a:p>
                  </a:txBody>
                  <a:tcPr/>
                </a:tc>
                <a:extLst>
                  <a:ext uri="{0D108BD9-81ED-4DB2-BD59-A6C34878D82A}">
                    <a16:rowId xmlns:a16="http://schemas.microsoft.com/office/drawing/2014/main" val="419742014"/>
                  </a:ext>
                </a:extLst>
              </a:tr>
              <a:tr h="354246">
                <a:tc>
                  <a:txBody>
                    <a:bodyPr/>
                    <a:lstStyle/>
                    <a:p>
                      <a:pPr algn="ctr"/>
                      <a:r>
                        <a:rPr lang="en-US" sz="1400" b="1" dirty="0">
                          <a:solidFill>
                            <a:srgbClr val="000000"/>
                          </a:solidFill>
                        </a:rPr>
                        <a:t>WEBINARS</a:t>
                      </a:r>
                      <a:r>
                        <a:rPr lang="en-US" sz="1400" dirty="0">
                          <a:solidFill>
                            <a:srgbClr val="000000"/>
                          </a:solidFill>
                        </a:rPr>
                        <a:t>: October 11, 2024  </a:t>
                      </a:r>
                      <a:r>
                        <a:rPr lang="en-US" sz="1400" dirty="0">
                          <a:solidFill>
                            <a:srgbClr val="000000"/>
                          </a:solidFill>
                          <a:sym typeface="Wingdings" panose="05000000000000000000" pitchFamily="2" charset="2"/>
                        </a:rPr>
                        <a:t></a:t>
                      </a:r>
                      <a:r>
                        <a:rPr lang="en-US" sz="1400" dirty="0">
                          <a:solidFill>
                            <a:srgbClr val="000000"/>
                          </a:solidFill>
                        </a:rPr>
                        <a:t>  October 18, 2024  </a:t>
                      </a:r>
                      <a:r>
                        <a:rPr lang="en-US" sz="1400" dirty="0">
                          <a:solidFill>
                            <a:srgbClr val="000000"/>
                          </a:solidFill>
                          <a:sym typeface="Wingdings" panose="05000000000000000000" pitchFamily="2" charset="2"/>
                        </a:rPr>
                        <a:t></a:t>
                      </a:r>
                      <a:r>
                        <a:rPr lang="en-US" sz="1400" dirty="0">
                          <a:solidFill>
                            <a:srgbClr val="000000"/>
                          </a:solidFill>
                        </a:rPr>
                        <a:t>  November 1, 2024 </a:t>
                      </a:r>
                    </a:p>
                  </a:txBody>
                  <a:tcPr anchor="ctr"/>
                </a:tc>
                <a:extLst>
                  <a:ext uri="{0D108BD9-81ED-4DB2-BD59-A6C34878D82A}">
                    <a16:rowId xmlns:a16="http://schemas.microsoft.com/office/drawing/2014/main" val="3930326865"/>
                  </a:ext>
                </a:extLst>
              </a:tr>
              <a:tr h="698786">
                <a:tc>
                  <a:txBody>
                    <a:bodyPr/>
                    <a:lstStyle/>
                    <a:p>
                      <a:pPr algn="ctr"/>
                      <a:r>
                        <a:rPr lang="en-US" sz="1400" b="1" dirty="0">
                          <a:solidFill>
                            <a:srgbClr val="000000"/>
                          </a:solidFill>
                        </a:rPr>
                        <a:t>Registration Link</a:t>
                      </a:r>
                    </a:p>
                    <a:p>
                      <a:pPr algn="ctr"/>
                      <a:r>
                        <a:rPr lang="en-US" sz="1800" u="sng" kern="1200" dirty="0">
                          <a:solidFill>
                            <a:schemeClr val="tx1">
                              <a:lumMod val="50000"/>
                            </a:schemeClr>
                          </a:solidFill>
                          <a:effectLst/>
                          <a:latin typeface="+mn-lt"/>
                          <a:ea typeface="+mn-ea"/>
                          <a:cs typeface="+mn-cs"/>
                          <a:hlinkClick r:id="rId4">
                            <a:extLst>
                              <a:ext uri="{A12FA001-AC4F-418D-AE19-62706E023703}">
                                <ahyp:hlinkClr xmlns:ahyp="http://schemas.microsoft.com/office/drawing/2018/hyperlinkcolor" val="tx"/>
                              </a:ext>
                            </a:extLst>
                          </a:hlinkClick>
                        </a:rPr>
                        <a:t>https://forms.office.com/r/kKe6YDQFCu</a:t>
                      </a:r>
                      <a:endParaRPr lang="en-US" sz="1400" b="0" dirty="0">
                        <a:solidFill>
                          <a:schemeClr val="tx1">
                            <a:lumMod val="50000"/>
                          </a:schemeClr>
                        </a:solidFill>
                      </a:endParaRPr>
                    </a:p>
                  </a:txBody>
                  <a:tcPr anchor="ctr"/>
                </a:tc>
                <a:extLst>
                  <a:ext uri="{0D108BD9-81ED-4DB2-BD59-A6C34878D82A}">
                    <a16:rowId xmlns:a16="http://schemas.microsoft.com/office/drawing/2014/main" val="1191925477"/>
                  </a:ext>
                </a:extLst>
              </a:tr>
            </a:tbl>
          </a:graphicData>
        </a:graphic>
      </p:graphicFrame>
      <p:pic>
        <p:nvPicPr>
          <p:cNvPr id="11" name="Picture 10" descr="Intro to manufacturing icon, decorative">
            <a:extLst>
              <a:ext uri="{FF2B5EF4-FFF2-40B4-BE49-F238E27FC236}">
                <a16:creationId xmlns:a16="http://schemas.microsoft.com/office/drawing/2014/main" id="{F60D9067-D238-5FCF-E047-3B1130BF6A62}"/>
              </a:ext>
            </a:extLst>
          </p:cNvPr>
          <p:cNvPicPr>
            <a:picLocks noChangeAspect="1"/>
          </p:cNvPicPr>
          <p:nvPr/>
        </p:nvPicPr>
        <p:blipFill>
          <a:blip r:embed="rId5"/>
          <a:stretch>
            <a:fillRect/>
          </a:stretch>
        </p:blipFill>
        <p:spPr>
          <a:xfrm>
            <a:off x="2791425" y="1177386"/>
            <a:ext cx="5438175" cy="3143713"/>
          </a:xfrm>
          <a:prstGeom prst="rect">
            <a:avLst/>
          </a:prstGeom>
          <a:ln w="228600" cap="sq" cmpd="thickThin">
            <a:solidFill>
              <a:srgbClr val="000000"/>
            </a:solidFill>
            <a:prstDash val="solid"/>
            <a:miter lim="800000"/>
          </a:ln>
          <a:effectLst>
            <a:innerShdw blurRad="76200">
              <a:srgbClr val="000000"/>
            </a:innerShdw>
          </a:effectLst>
        </p:spPr>
      </p:pic>
      <p:pic>
        <p:nvPicPr>
          <p:cNvPr id="2" name="Picture 1" descr="OSCN logo, decorative">
            <a:extLst>
              <a:ext uri="{FF2B5EF4-FFF2-40B4-BE49-F238E27FC236}">
                <a16:creationId xmlns:a16="http://schemas.microsoft.com/office/drawing/2014/main" id="{A3556CF3-CF07-312E-6B3F-5AD61D6AEE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9248" y="2961006"/>
            <a:ext cx="1822862" cy="1109568"/>
          </a:xfrm>
          <a:prstGeom prst="rect">
            <a:avLst/>
          </a:prstGeom>
        </p:spPr>
      </p:pic>
      <p:pic>
        <p:nvPicPr>
          <p:cNvPr id="6" name="Picture 5" descr="QRCode for OSCN Autumn 2024 REGISTRATION_ Introduction to Manufacturing “Train the Trainer” Series">
            <a:extLst>
              <a:ext uri="{FF2B5EF4-FFF2-40B4-BE49-F238E27FC236}">
                <a16:creationId xmlns:a16="http://schemas.microsoft.com/office/drawing/2014/main" id="{FE10040B-7739-C558-41B2-E7BF43BFE2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2395" y="2675855"/>
            <a:ext cx="1823230" cy="182323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431058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7E5E96-B92C-17EB-CC3E-7132F97D21C7}"/>
              </a:ext>
            </a:extLst>
          </p:cNvPr>
          <p:cNvSpPr txBox="1"/>
          <p:nvPr/>
        </p:nvSpPr>
        <p:spPr>
          <a:xfrm>
            <a:off x="612726" y="1296667"/>
            <a:ext cx="11374487" cy="1538883"/>
          </a:xfrm>
          <a:prstGeom prst="rect">
            <a:avLst/>
          </a:prstGeom>
          <a:noFill/>
        </p:spPr>
        <p:txBody>
          <a:bodyPr wrap="square" rtlCol="0">
            <a:spAutoFit/>
          </a:bodyPr>
          <a:lstStyle/>
          <a:p>
            <a:r>
              <a:rPr lang="en-US" sz="2000" b="1" dirty="0">
                <a:latin typeface="+mj-lt"/>
              </a:rPr>
              <a:t>Key Topic 2: Professional Development</a:t>
            </a:r>
          </a:p>
          <a:p>
            <a:endParaRPr lang="en-US" sz="2000" dirty="0">
              <a:latin typeface="+mj-lt"/>
            </a:endParaRPr>
          </a:p>
          <a:p>
            <a:endParaRPr lang="en-US" dirty="0"/>
          </a:p>
          <a:p>
            <a:endParaRPr lang="en-US" dirty="0"/>
          </a:p>
          <a:p>
            <a:endParaRPr lang="en-US" dirty="0"/>
          </a:p>
        </p:txBody>
      </p:sp>
      <p:sp>
        <p:nvSpPr>
          <p:cNvPr id="4" name="Title 2">
            <a:extLst>
              <a:ext uri="{FF2B5EF4-FFF2-40B4-BE49-F238E27FC236}">
                <a16:creationId xmlns:a16="http://schemas.microsoft.com/office/drawing/2014/main" id="{392E359B-7721-6046-3672-EB57BAD0BEEB}"/>
              </a:ext>
            </a:extLst>
          </p:cNvPr>
          <p:cNvSpPr txBox="1">
            <a:spLocks/>
          </p:cNvSpPr>
          <p:nvPr/>
        </p:nvSpPr>
        <p:spPr>
          <a:xfrm>
            <a:off x="949640" y="-182954"/>
            <a:ext cx="10700657" cy="1054100"/>
          </a:xfrm>
          <a:prstGeom prst="rect">
            <a:avLst/>
          </a:prstGeom>
        </p:spPr>
        <p:txBody>
          <a:bodyPr vert="horz" lIns="0" tIns="0" rIns="0" bIns="0" rtlCol="0" anchor="b">
            <a:normAutofit/>
          </a:bodyPr>
          <a:lstStyle>
            <a:lvl1pPr algn="l" defTabSz="914400" rtl="0" eaLnBrk="1" latinLnBrk="0" hangingPunct="1">
              <a:lnSpc>
                <a:spcPct val="100000"/>
              </a:lnSpc>
              <a:spcBef>
                <a:spcPct val="0"/>
              </a:spcBef>
              <a:buNone/>
              <a:defRPr sz="4400" b="1" kern="1200">
                <a:solidFill>
                  <a:schemeClr val="accent1"/>
                </a:solidFill>
                <a:latin typeface="+mj-lt"/>
                <a:ea typeface="+mj-ea"/>
                <a:cs typeface="+mj-cs"/>
              </a:defRPr>
            </a:lvl1pPr>
          </a:lstStyle>
          <a:p>
            <a:r>
              <a:rPr lang="en-US" dirty="0"/>
              <a:t>Community of Practice Symposium</a:t>
            </a:r>
          </a:p>
        </p:txBody>
      </p:sp>
      <p:sp>
        <p:nvSpPr>
          <p:cNvPr id="9" name="Text Placeholder 7">
            <a:extLst>
              <a:ext uri="{FF2B5EF4-FFF2-40B4-BE49-F238E27FC236}">
                <a16:creationId xmlns:a16="http://schemas.microsoft.com/office/drawing/2014/main" id="{6450B7DF-5C95-CFB5-6F84-5992DA6BB016}"/>
              </a:ext>
            </a:extLst>
          </p:cNvPr>
          <p:cNvSpPr>
            <a:spLocks noGrp="1"/>
          </p:cNvSpPr>
          <p:nvPr>
            <p:ph type="body" sz="quarter" idx="10"/>
          </p:nvPr>
        </p:nvSpPr>
        <p:spPr>
          <a:xfrm>
            <a:off x="612726" y="1781767"/>
            <a:ext cx="11043233" cy="4481367"/>
          </a:xfrm>
        </p:spPr>
        <p:txBody>
          <a:bodyPr>
            <a:normAutofit/>
          </a:bodyPr>
          <a:lstStyle/>
          <a:p>
            <a:pPr marL="0" indent="0">
              <a:spcAft>
                <a:spcPts val="0"/>
              </a:spcAft>
              <a:buClr>
                <a:srgbClr val="000000"/>
              </a:buClr>
              <a:buSzPts val="1100"/>
              <a:buNone/>
            </a:pPr>
            <a:r>
              <a:rPr lang="en-US" sz="1800" dirty="0">
                <a:solidFill>
                  <a:srgbClr val="000000"/>
                </a:solidFill>
                <a:effectLst/>
                <a:latin typeface="+mj-lt"/>
                <a:ea typeface="Aptos" panose="020B0004020202020204" pitchFamily="34" charset="0"/>
                <a:cs typeface="Times New Roman" panose="02020603050405020304" pitchFamily="18" charset="0"/>
              </a:rPr>
              <a:t>In-person Community of Practice Symposium for Advanced Manufacturing and Semiconductor and Related Programming</a:t>
            </a:r>
          </a:p>
          <a:p>
            <a:pPr marL="0" indent="0">
              <a:spcAft>
                <a:spcPts val="0"/>
              </a:spcAft>
              <a:buClr>
                <a:srgbClr val="000000"/>
              </a:buClr>
              <a:buSzPts val="1100"/>
              <a:buNone/>
            </a:pPr>
            <a:endParaRPr lang="en-US" sz="1800" dirty="0">
              <a:effectLst/>
              <a:latin typeface="+mj-lt"/>
              <a:ea typeface="Aptos" panose="020B0004020202020204" pitchFamily="34" charset="0"/>
              <a:cs typeface="Times New Roman" panose="02020603050405020304" pitchFamily="18" charset="0"/>
            </a:endParaRPr>
          </a:p>
          <a:p>
            <a:pPr marR="0" indent="0">
              <a:spcBef>
                <a:spcPts val="0"/>
              </a:spcBef>
              <a:spcAft>
                <a:spcPts val="0"/>
              </a:spcAft>
              <a:buNone/>
            </a:pPr>
            <a:r>
              <a:rPr lang="en-US" sz="1800" b="1" dirty="0">
                <a:solidFill>
                  <a:srgbClr val="000000"/>
                </a:solidFill>
                <a:effectLst/>
                <a:latin typeface="+mj-lt"/>
                <a:ea typeface="Aptos" panose="020B0004020202020204" pitchFamily="34" charset="0"/>
                <a:cs typeface="Times New Roman" panose="02020603050405020304" pitchFamily="18" charset="0"/>
              </a:rPr>
              <a:t>When: </a:t>
            </a:r>
            <a:r>
              <a:rPr lang="en-US" sz="1800" dirty="0">
                <a:solidFill>
                  <a:srgbClr val="000000"/>
                </a:solidFill>
                <a:effectLst/>
                <a:latin typeface="+mj-lt"/>
                <a:ea typeface="Aptos" panose="020B0004020202020204" pitchFamily="34" charset="0"/>
                <a:cs typeface="Times New Roman" panose="02020603050405020304" pitchFamily="18" charset="0"/>
              </a:rPr>
              <a:t>November 22, 2024, </a:t>
            </a:r>
            <a:r>
              <a:rPr lang="en-US" sz="1800" dirty="0">
                <a:solidFill>
                  <a:srgbClr val="000000"/>
                </a:solidFill>
                <a:latin typeface="+mj-lt"/>
                <a:ea typeface="Aptos" panose="020B0004020202020204" pitchFamily="34" charset="0"/>
                <a:cs typeface="Times New Roman" panose="02020603050405020304" pitchFamily="18" charset="0"/>
              </a:rPr>
              <a:t>from</a:t>
            </a:r>
            <a:r>
              <a:rPr lang="en-US" sz="1800" dirty="0">
                <a:solidFill>
                  <a:srgbClr val="000000"/>
                </a:solidFill>
                <a:effectLst/>
                <a:latin typeface="+mj-lt"/>
                <a:ea typeface="Aptos" panose="020B0004020202020204" pitchFamily="34" charset="0"/>
                <a:cs typeface="Times New Roman" panose="02020603050405020304" pitchFamily="18" charset="0"/>
              </a:rPr>
              <a:t>10am-2pm</a:t>
            </a:r>
          </a:p>
          <a:p>
            <a:pPr marR="0" indent="0">
              <a:spcBef>
                <a:spcPts val="0"/>
              </a:spcBef>
              <a:spcAft>
                <a:spcPts val="0"/>
              </a:spcAft>
              <a:buNone/>
            </a:pPr>
            <a:endParaRPr lang="en-US" sz="1800" dirty="0">
              <a:effectLst/>
              <a:latin typeface="+mj-lt"/>
              <a:ea typeface="Aptos" panose="020B0004020202020204" pitchFamily="34" charset="0"/>
              <a:cs typeface="Times New Roman" panose="02020603050405020304" pitchFamily="18" charset="0"/>
            </a:endParaRPr>
          </a:p>
          <a:p>
            <a:pPr marR="0" indent="0">
              <a:spcBef>
                <a:spcPts val="0"/>
              </a:spcBef>
              <a:spcAft>
                <a:spcPts val="0"/>
              </a:spcAft>
              <a:buNone/>
            </a:pPr>
            <a:r>
              <a:rPr lang="en-US" sz="1800" b="1" dirty="0">
                <a:solidFill>
                  <a:srgbClr val="000000"/>
                </a:solidFill>
                <a:effectLst/>
                <a:latin typeface="+mj-lt"/>
                <a:ea typeface="Aptos" panose="020B0004020202020204" pitchFamily="34" charset="0"/>
                <a:cs typeface="Times New Roman" panose="02020603050405020304" pitchFamily="18" charset="0"/>
              </a:rPr>
              <a:t>Where: </a:t>
            </a:r>
            <a:r>
              <a:rPr lang="en-US" sz="1800" dirty="0">
                <a:solidFill>
                  <a:srgbClr val="000000"/>
                </a:solidFill>
                <a:latin typeface="+mj-lt"/>
                <a:ea typeface="Aptos" panose="020B0004020202020204" pitchFamily="34" charset="0"/>
                <a:cs typeface="Times New Roman" panose="02020603050405020304" pitchFamily="18" charset="0"/>
              </a:rPr>
              <a:t>T</a:t>
            </a:r>
            <a:r>
              <a:rPr lang="en-US" sz="1800" dirty="0">
                <a:solidFill>
                  <a:srgbClr val="000000"/>
                </a:solidFill>
                <a:effectLst/>
                <a:latin typeface="+mj-lt"/>
                <a:ea typeface="Aptos" panose="020B0004020202020204" pitchFamily="34" charset="0"/>
                <a:cs typeface="Times New Roman" panose="02020603050405020304" pitchFamily="18" charset="0"/>
              </a:rPr>
              <a:t>he Idea Foundry </a:t>
            </a:r>
          </a:p>
          <a:p>
            <a:pPr marR="0" indent="0">
              <a:spcBef>
                <a:spcPts val="0"/>
              </a:spcBef>
              <a:spcAft>
                <a:spcPts val="0"/>
              </a:spcAft>
              <a:buNone/>
            </a:pPr>
            <a:endParaRPr lang="en-US" sz="1800" dirty="0">
              <a:effectLst/>
              <a:latin typeface="+mj-lt"/>
              <a:ea typeface="Aptos" panose="020B0004020202020204" pitchFamily="34" charset="0"/>
              <a:cs typeface="Times New Roman" panose="02020603050405020304" pitchFamily="18" charset="0"/>
            </a:endParaRPr>
          </a:p>
          <a:p>
            <a:pPr marR="0" indent="0">
              <a:spcBef>
                <a:spcPts val="0"/>
              </a:spcBef>
              <a:spcAft>
                <a:spcPts val="0"/>
              </a:spcAft>
              <a:buNone/>
            </a:pPr>
            <a:r>
              <a:rPr lang="en-US" sz="1800" b="1" dirty="0">
                <a:solidFill>
                  <a:srgbClr val="000000"/>
                </a:solidFill>
                <a:effectLst/>
                <a:latin typeface="+mj-lt"/>
                <a:ea typeface="Aptos" panose="020B0004020202020204" pitchFamily="34" charset="0"/>
                <a:cs typeface="Times New Roman" panose="02020603050405020304" pitchFamily="18" charset="0"/>
              </a:rPr>
              <a:t>Who is invited: </a:t>
            </a:r>
            <a:r>
              <a:rPr lang="en-US" sz="1800" dirty="0">
                <a:solidFill>
                  <a:srgbClr val="000000"/>
                </a:solidFill>
                <a:latin typeface="+mj-lt"/>
                <a:ea typeface="Aptos" panose="020B0004020202020204" pitchFamily="34" charset="0"/>
                <a:cs typeface="Times New Roman" panose="02020603050405020304" pitchFamily="18" charset="0"/>
              </a:rPr>
              <a:t>Instructional Teams</a:t>
            </a:r>
          </a:p>
          <a:p>
            <a:pPr marR="0" indent="0">
              <a:spcBef>
                <a:spcPts val="0"/>
              </a:spcBef>
              <a:spcAft>
                <a:spcPts val="0"/>
              </a:spcAft>
              <a:buNone/>
            </a:pPr>
            <a:r>
              <a:rPr lang="en-US" sz="1800" dirty="0">
                <a:solidFill>
                  <a:srgbClr val="000000"/>
                </a:solidFill>
                <a:effectLst/>
                <a:latin typeface="+mj-lt"/>
                <a:ea typeface="Aptos" panose="020B0004020202020204" pitchFamily="34" charset="0"/>
                <a:cs typeface="Times New Roman" panose="02020603050405020304" pitchFamily="18" charset="0"/>
              </a:rPr>
              <a:t> </a:t>
            </a:r>
            <a:endParaRPr lang="en-US" sz="1800" dirty="0">
              <a:effectLst/>
              <a:latin typeface="+mj-lt"/>
              <a:ea typeface="Aptos" panose="020B0004020202020204" pitchFamily="34" charset="0"/>
              <a:cs typeface="Times New Roman" panose="02020603050405020304" pitchFamily="18" charset="0"/>
            </a:endParaRPr>
          </a:p>
          <a:p>
            <a:pPr marR="0" indent="0">
              <a:spcBef>
                <a:spcPts val="0"/>
              </a:spcBef>
              <a:spcAft>
                <a:spcPts val="0"/>
              </a:spcAft>
              <a:buNone/>
            </a:pPr>
            <a:r>
              <a:rPr lang="en-US" sz="1800" b="1" dirty="0">
                <a:solidFill>
                  <a:srgbClr val="000000"/>
                </a:solidFill>
                <a:effectLst/>
                <a:latin typeface="+mj-lt"/>
                <a:ea typeface="Aptos" panose="020B0004020202020204" pitchFamily="34" charset="0"/>
                <a:cs typeface="Times New Roman" panose="02020603050405020304" pitchFamily="18" charset="0"/>
              </a:rPr>
              <a:t>What you need to know about the Symposium:</a:t>
            </a:r>
          </a:p>
          <a:p>
            <a:pPr marR="0" indent="0">
              <a:spcBef>
                <a:spcPts val="0"/>
              </a:spcBef>
              <a:spcAft>
                <a:spcPts val="0"/>
              </a:spcAft>
              <a:buNone/>
            </a:pPr>
            <a:endParaRPr lang="en-US" sz="1800" dirty="0">
              <a:effectLst/>
              <a:latin typeface="+mj-lt"/>
              <a:ea typeface="Aptos" panose="020B0004020202020204" pitchFamily="34" charset="0"/>
              <a:cs typeface="Times New Roman" panose="02020603050405020304" pitchFamily="18" charset="0"/>
            </a:endParaRPr>
          </a:p>
          <a:p>
            <a:pPr marL="800100" lvl="1" indent="-342900">
              <a:spcAft>
                <a:spcPts val="0"/>
              </a:spcAft>
              <a:buFont typeface="Symbol" pitchFamily="2" charset="2"/>
              <a:buChar char=""/>
            </a:pPr>
            <a:r>
              <a:rPr lang="en-US" dirty="0">
                <a:solidFill>
                  <a:srgbClr val="000000"/>
                </a:solidFill>
                <a:latin typeface="+mj-lt"/>
                <a:ea typeface="Aptos" panose="020B0004020202020204" pitchFamily="34" charset="0"/>
                <a:cs typeface="Times New Roman" panose="02020603050405020304" pitchFamily="18" charset="0"/>
              </a:rPr>
              <a:t>Community Colleges may receive $2,500 for sending </a:t>
            </a:r>
            <a:r>
              <a:rPr lang="en-US" dirty="0">
                <a:solidFill>
                  <a:srgbClr val="000000"/>
                </a:solidFill>
                <a:effectLst/>
                <a:latin typeface="+mj-lt"/>
                <a:ea typeface="Aptos" panose="020B0004020202020204" pitchFamily="34" charset="0"/>
                <a:cs typeface="Times New Roman" panose="02020603050405020304" pitchFamily="18" charset="0"/>
              </a:rPr>
              <a:t>professionals to participate.</a:t>
            </a:r>
            <a:endParaRPr lang="en-US" dirty="0">
              <a:effectLst/>
              <a:latin typeface="+mj-lt"/>
              <a:ea typeface="Aptos" panose="020B0004020202020204" pitchFamily="34" charset="0"/>
              <a:cs typeface="Times New Roman" panose="02020603050405020304" pitchFamily="18" charset="0"/>
            </a:endParaRPr>
          </a:p>
          <a:p>
            <a:pPr marL="800100" lvl="1" indent="-342900">
              <a:spcAft>
                <a:spcPts val="0"/>
              </a:spcAft>
              <a:buFont typeface="Symbol" pitchFamily="2" charset="2"/>
              <a:buChar char=""/>
            </a:pPr>
            <a:r>
              <a:rPr lang="en-US" dirty="0">
                <a:solidFill>
                  <a:srgbClr val="000000"/>
                </a:solidFill>
                <a:effectLst/>
                <a:latin typeface="+mj-lt"/>
                <a:ea typeface="Aptos" panose="020B0004020202020204" pitchFamily="34" charset="0"/>
                <a:cs typeface="Times New Roman" panose="02020603050405020304" pitchFamily="18" charset="0"/>
              </a:rPr>
              <a:t>Opportunity to network with professionals from community colleges, universities, and career technical centers. </a:t>
            </a:r>
            <a:endParaRPr lang="en-US" dirty="0">
              <a:effectLst/>
              <a:latin typeface="+mj-lt"/>
              <a:ea typeface="Aptos" panose="020B0004020202020204" pitchFamily="34" charset="0"/>
              <a:cs typeface="Times New Roman" panose="02020603050405020304" pitchFamily="18" charset="0"/>
            </a:endParaRPr>
          </a:p>
          <a:p>
            <a:pPr marL="800100" lvl="1" indent="-342900">
              <a:spcAft>
                <a:spcPts val="0"/>
              </a:spcAft>
              <a:buFont typeface="Symbol" pitchFamily="2" charset="2"/>
              <a:buChar char=""/>
            </a:pPr>
            <a:r>
              <a:rPr lang="en-US" dirty="0">
                <a:solidFill>
                  <a:srgbClr val="000000"/>
                </a:solidFill>
                <a:effectLst/>
                <a:latin typeface="+mj-lt"/>
                <a:ea typeface="Aptos" panose="020B0004020202020204" pitchFamily="34" charset="0"/>
                <a:cs typeface="Times New Roman" panose="02020603050405020304" pitchFamily="18" charset="0"/>
              </a:rPr>
              <a:t>Connect with employers, vendors, and other projects leaders.</a:t>
            </a:r>
            <a:endParaRPr lang="en-US" dirty="0">
              <a:effectLst/>
              <a:latin typeface="+mj-lt"/>
              <a:ea typeface="Aptos" panose="020B0004020202020204" pitchFamily="34" charset="0"/>
              <a:cs typeface="Times New Roman" panose="02020603050405020304" pitchFamily="18" charset="0"/>
            </a:endParaRPr>
          </a:p>
          <a:p>
            <a:endParaRPr lang="en-US" dirty="0"/>
          </a:p>
        </p:txBody>
      </p:sp>
      <p:pic>
        <p:nvPicPr>
          <p:cNvPr id="12" name="Picture 11" descr="A group of people with speech bubbles&#10;&#10;Description automatically generated">
            <a:extLst>
              <a:ext uri="{FF2B5EF4-FFF2-40B4-BE49-F238E27FC236}">
                <a16:creationId xmlns:a16="http://schemas.microsoft.com/office/drawing/2014/main" id="{B5B041A5-9A90-5E8F-5B7A-D34EF4E4AE5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97597" y="2330450"/>
            <a:ext cx="2552700" cy="1511300"/>
          </a:xfrm>
          <a:prstGeom prst="rect">
            <a:avLst/>
          </a:prstGeom>
        </p:spPr>
      </p:pic>
    </p:spTree>
    <p:extLst>
      <p:ext uri="{BB962C8B-B14F-4D97-AF65-F5344CB8AC3E}">
        <p14:creationId xmlns:p14="http://schemas.microsoft.com/office/powerpoint/2010/main" val="431186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8F4F86-424C-A165-FB60-09200B0B98DC}"/>
              </a:ext>
            </a:extLst>
          </p:cNvPr>
          <p:cNvSpPr>
            <a:spLocks noGrp="1"/>
          </p:cNvSpPr>
          <p:nvPr>
            <p:ph type="title"/>
          </p:nvPr>
        </p:nvSpPr>
        <p:spPr>
          <a:xfrm>
            <a:off x="838200" y="186267"/>
            <a:ext cx="10515600" cy="1398911"/>
          </a:xfrm>
        </p:spPr>
        <p:txBody>
          <a:bodyPr/>
          <a:lstStyle/>
          <a:p>
            <a:r>
              <a:rPr lang="en-US" sz="3600" dirty="0"/>
              <a:t>Community Colleges 3.0 Focuses on Equitable Post-Completion Success For Students</a:t>
            </a:r>
          </a:p>
        </p:txBody>
      </p:sp>
      <p:cxnSp>
        <p:nvCxnSpPr>
          <p:cNvPr id="20" name="Google Shape;565;p6">
            <a:extLst>
              <a:ext uri="{FF2B5EF4-FFF2-40B4-BE49-F238E27FC236}">
                <a16:creationId xmlns:a16="http://schemas.microsoft.com/office/drawing/2014/main" id="{C53F7595-650B-F8C6-8EE8-3891769A14AB}"/>
              </a:ext>
            </a:extLst>
          </p:cNvPr>
          <p:cNvCxnSpPr>
            <a:cxnSpLocks/>
          </p:cNvCxnSpPr>
          <p:nvPr/>
        </p:nvCxnSpPr>
        <p:spPr>
          <a:xfrm>
            <a:off x="838200" y="2370007"/>
            <a:ext cx="10615863" cy="0"/>
          </a:xfrm>
          <a:prstGeom prst="straightConnector1">
            <a:avLst/>
          </a:prstGeom>
          <a:noFill/>
          <a:ln w="19050" cap="flat" cmpd="sng">
            <a:solidFill>
              <a:srgbClr val="7F7F7F"/>
            </a:solidFill>
            <a:prstDash val="dash"/>
            <a:miter lim="800000"/>
            <a:headEnd type="none" w="sm" len="sm"/>
            <a:tailEnd type="triangle" w="lg" len="lg"/>
          </a:ln>
        </p:spPr>
      </p:cxnSp>
      <p:sp>
        <p:nvSpPr>
          <p:cNvPr id="16" name="Google Shape;561;p6">
            <a:extLst>
              <a:ext uri="{FF2B5EF4-FFF2-40B4-BE49-F238E27FC236}">
                <a16:creationId xmlns:a16="http://schemas.microsoft.com/office/drawing/2014/main" id="{26C793CD-3E90-ADDD-B37E-D7A2EBFC2FA4}"/>
              </a:ext>
            </a:extLst>
          </p:cNvPr>
          <p:cNvSpPr/>
          <p:nvPr/>
        </p:nvSpPr>
        <p:spPr>
          <a:xfrm>
            <a:off x="8723721" y="4909301"/>
            <a:ext cx="1792138" cy="933207"/>
          </a:xfrm>
          <a:prstGeom prst="rect">
            <a:avLst/>
          </a:prstGeom>
          <a:solidFill>
            <a:schemeClr val="accent4"/>
          </a:solidFill>
          <a:ln w="12700" cap="flat" cmpd="sng">
            <a:noFill/>
            <a:prstDash val="solid"/>
            <a:miter lim="800000"/>
            <a:headEnd type="none" w="sm" len="sm"/>
            <a:tailEnd type="none" w="sm" len="sm"/>
          </a:ln>
        </p:spPr>
        <p:txBody>
          <a:bodyPr spcFirstLastPara="1" wrap="square" lIns="91425" tIns="45675" rIns="91425" bIns="4567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2201"/>
              <a:buFont typeface="Arial"/>
              <a:buNone/>
              <a:tabLst/>
              <a:defRPr/>
            </a:pPr>
            <a:r>
              <a:rPr kumimoji="0" lang="en-US" sz="1600" b="1" i="0" u="none" strike="noStrike" kern="0" cap="none" spc="0" normalizeH="0" baseline="0" noProof="0" dirty="0">
                <a:ln>
                  <a:noFill/>
                </a:ln>
                <a:solidFill>
                  <a:srgbClr val="FFFFFF"/>
                </a:solidFill>
                <a:effectLst/>
                <a:uLnTx/>
                <a:uFillTx/>
                <a:ea typeface="Nunito Sans"/>
                <a:cs typeface="Nunito Sans"/>
                <a:sym typeface="Nunito Sans"/>
              </a:rPr>
              <a:t>Access</a:t>
            </a:r>
            <a:endParaRPr kumimoji="0" sz="1050" b="0" i="0" u="none" strike="noStrike" kern="0" cap="none" spc="0" normalizeH="0" baseline="0" noProof="0" dirty="0">
              <a:ln>
                <a:noFill/>
              </a:ln>
              <a:solidFill>
                <a:srgbClr val="000000"/>
              </a:solidFill>
              <a:effectLst/>
              <a:uLnTx/>
              <a:uFillTx/>
              <a:cs typeface="Arial"/>
              <a:sym typeface="Arial"/>
            </a:endParaRPr>
          </a:p>
        </p:txBody>
      </p:sp>
      <p:sp>
        <p:nvSpPr>
          <p:cNvPr id="18" name="Google Shape;563;p6">
            <a:extLst>
              <a:ext uri="{FF2B5EF4-FFF2-40B4-BE49-F238E27FC236}">
                <a16:creationId xmlns:a16="http://schemas.microsoft.com/office/drawing/2014/main" id="{8105D19D-F826-180D-16B8-CEB104AB16DE}"/>
              </a:ext>
            </a:extLst>
          </p:cNvPr>
          <p:cNvSpPr/>
          <p:nvPr/>
        </p:nvSpPr>
        <p:spPr>
          <a:xfrm>
            <a:off x="8723721" y="3894227"/>
            <a:ext cx="1792138" cy="933207"/>
          </a:xfrm>
          <a:prstGeom prst="rect">
            <a:avLst/>
          </a:prstGeom>
          <a:solidFill>
            <a:srgbClr val="60AB10"/>
          </a:solidFill>
          <a:ln w="12700" cap="flat" cmpd="sng">
            <a:noFill/>
            <a:prstDash val="solid"/>
            <a:miter lim="800000"/>
            <a:headEnd type="none" w="sm" len="sm"/>
            <a:tailEnd type="none" w="sm" len="sm"/>
          </a:ln>
        </p:spPr>
        <p:txBody>
          <a:bodyPr spcFirstLastPara="1" wrap="square" lIns="91425" tIns="45675" rIns="91425" bIns="4567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2201"/>
              <a:buFont typeface="Arial"/>
              <a:buNone/>
              <a:tabLst/>
              <a:defRPr/>
            </a:pPr>
            <a:r>
              <a:rPr kumimoji="0" lang="en-US" sz="1600" b="1" i="0" u="none" strike="noStrike" kern="0" cap="none" spc="0" normalizeH="0" baseline="0" noProof="0" dirty="0">
                <a:ln>
                  <a:noFill/>
                </a:ln>
                <a:solidFill>
                  <a:srgbClr val="FFFFFF"/>
                </a:solidFill>
                <a:effectLst/>
                <a:uLnTx/>
                <a:uFillTx/>
                <a:ea typeface="Nunito Sans"/>
                <a:cs typeface="Nunito Sans"/>
                <a:sym typeface="Nunito Sans"/>
              </a:rPr>
              <a:t>Completion</a:t>
            </a:r>
            <a:endParaRPr kumimoji="0" sz="1050" b="0" i="0" u="none" strike="noStrike" kern="0" cap="none" spc="0" normalizeH="0" baseline="0" noProof="0" dirty="0">
              <a:ln>
                <a:noFill/>
              </a:ln>
              <a:solidFill>
                <a:srgbClr val="000000"/>
              </a:solidFill>
              <a:effectLst/>
              <a:uLnTx/>
              <a:uFillTx/>
              <a:cs typeface="Arial"/>
              <a:sym typeface="Arial"/>
            </a:endParaRPr>
          </a:p>
        </p:txBody>
      </p:sp>
      <p:sp>
        <p:nvSpPr>
          <p:cNvPr id="19" name="Google Shape;564;p6">
            <a:extLst>
              <a:ext uri="{FF2B5EF4-FFF2-40B4-BE49-F238E27FC236}">
                <a16:creationId xmlns:a16="http://schemas.microsoft.com/office/drawing/2014/main" id="{1220BA70-4398-C4E6-9EFB-385F35A66772}"/>
              </a:ext>
            </a:extLst>
          </p:cNvPr>
          <p:cNvSpPr/>
          <p:nvPr/>
        </p:nvSpPr>
        <p:spPr>
          <a:xfrm>
            <a:off x="8723721" y="2879152"/>
            <a:ext cx="1792138" cy="933207"/>
          </a:xfrm>
          <a:prstGeom prst="rect">
            <a:avLst/>
          </a:prstGeom>
          <a:solidFill>
            <a:schemeClr val="accent5"/>
          </a:solidFill>
          <a:ln w="12700" cap="flat" cmpd="sng">
            <a:noFill/>
            <a:prstDash val="solid"/>
            <a:miter lim="800000"/>
            <a:headEnd type="none" w="sm" len="sm"/>
            <a:tailEnd type="none" w="sm" len="sm"/>
          </a:ln>
        </p:spPr>
        <p:txBody>
          <a:bodyPr spcFirstLastPara="1" wrap="square" lIns="91425" tIns="45675" rIns="91425" bIns="4567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2201"/>
              <a:buFont typeface="Arial"/>
              <a:buNone/>
              <a:tabLst/>
              <a:defRPr/>
            </a:pPr>
            <a:r>
              <a:rPr kumimoji="0" lang="en-US" sz="1600" b="1" i="0" u="none" strike="noStrike" kern="0" cap="none" spc="0" normalizeH="0" baseline="0" noProof="0" dirty="0">
                <a:ln>
                  <a:noFill/>
                </a:ln>
                <a:solidFill>
                  <a:srgbClr val="FFFFFF"/>
                </a:solidFill>
                <a:effectLst/>
                <a:uLnTx/>
                <a:uFillTx/>
                <a:ea typeface="Nunito Sans"/>
                <a:cs typeface="Nunito Sans"/>
                <a:sym typeface="Nunito Sans"/>
              </a:rPr>
              <a:t>Post-College Success</a:t>
            </a:r>
            <a:endParaRPr kumimoji="0" sz="1050" b="0" i="0" u="none" strike="noStrike" kern="0" cap="none" spc="0" normalizeH="0" baseline="0" noProof="0" dirty="0">
              <a:ln>
                <a:noFill/>
              </a:ln>
              <a:solidFill>
                <a:srgbClr val="000000"/>
              </a:solidFill>
              <a:effectLst/>
              <a:uLnTx/>
              <a:uFillTx/>
              <a:cs typeface="Arial"/>
              <a:sym typeface="Arial"/>
            </a:endParaRPr>
          </a:p>
        </p:txBody>
      </p:sp>
      <p:sp>
        <p:nvSpPr>
          <p:cNvPr id="21" name="Google Shape;566;p6">
            <a:extLst>
              <a:ext uri="{FF2B5EF4-FFF2-40B4-BE49-F238E27FC236}">
                <a16:creationId xmlns:a16="http://schemas.microsoft.com/office/drawing/2014/main" id="{C61E2C3B-93AE-74A2-523B-D55852DDFA1B}"/>
              </a:ext>
            </a:extLst>
          </p:cNvPr>
          <p:cNvSpPr txBox="1"/>
          <p:nvPr/>
        </p:nvSpPr>
        <p:spPr>
          <a:xfrm>
            <a:off x="8723721" y="2094322"/>
            <a:ext cx="1792137" cy="784830"/>
          </a:xfrm>
          <a:prstGeom prst="rect">
            <a:avLst/>
          </a:prstGeom>
          <a:solidFill>
            <a:srgbClr val="FFFFFF"/>
          </a:solidFill>
          <a:ln>
            <a:noFill/>
          </a:ln>
        </p:spPr>
        <p:txBody>
          <a:bodyPr spcFirstLastPara="1" wrap="square" lIns="0" tIns="0" rIns="0" bIns="0" anchor="t" anchorCtr="0">
            <a:spAutoFit/>
          </a:bodyPr>
          <a:lstStyle/>
          <a:p>
            <a:pPr marL="0" marR="0" lvl="0" indent="0" algn="ctr" defTabSz="914400" eaLnBrk="1" fontAlgn="auto" latinLnBrk="0" hangingPunct="1">
              <a:lnSpc>
                <a:spcPct val="100000"/>
              </a:lnSpc>
              <a:spcBef>
                <a:spcPts val="0"/>
              </a:spcBef>
              <a:spcAft>
                <a:spcPts val="0"/>
              </a:spcAft>
              <a:buClr>
                <a:srgbClr val="000000"/>
              </a:buClr>
              <a:buSzPts val="1500"/>
              <a:buFont typeface="Arial"/>
              <a:buNone/>
              <a:tabLst/>
              <a:defRPr/>
            </a:pPr>
            <a:r>
              <a:rPr kumimoji="0" lang="en-US" sz="1100" b="1" i="0" u="none" strike="noStrike" kern="0" cap="none" spc="0" normalizeH="0" baseline="0" noProof="0" dirty="0">
                <a:ln>
                  <a:noFill/>
                </a:ln>
                <a:solidFill>
                  <a:schemeClr val="accent5"/>
                </a:solidFill>
                <a:effectLst/>
                <a:uLnTx/>
                <a:uFillTx/>
                <a:latin typeface="+mj-lt"/>
                <a:ea typeface="Nunito Sans Black"/>
                <a:cs typeface="Nunito Sans Black"/>
                <a:sym typeface="Nunito Sans Black"/>
              </a:rPr>
              <a:t>COMMUNITY COLLEGE</a:t>
            </a:r>
            <a:endParaRPr kumimoji="0" sz="1200" b="0" i="0" u="none" strike="noStrike" kern="0" cap="none" spc="0" normalizeH="0" baseline="0" noProof="0" dirty="0">
              <a:ln>
                <a:noFill/>
              </a:ln>
              <a:solidFill>
                <a:schemeClr val="accent5"/>
              </a:solidFill>
              <a:effectLst/>
              <a:uLnTx/>
              <a:uFillTx/>
              <a:latin typeface="+mj-lt"/>
              <a:cs typeface="Arial"/>
              <a:sym typeface="Arial"/>
            </a:endParaRPr>
          </a:p>
          <a:p>
            <a:pPr marL="0" marR="0" lvl="0" indent="0" algn="ctr" defTabSz="914400" eaLnBrk="1" fontAlgn="auto" latinLnBrk="0" hangingPunct="1">
              <a:lnSpc>
                <a:spcPct val="100000"/>
              </a:lnSpc>
              <a:spcBef>
                <a:spcPts val="0"/>
              </a:spcBef>
              <a:spcAft>
                <a:spcPts val="0"/>
              </a:spcAft>
              <a:buClr>
                <a:srgbClr val="000000"/>
              </a:buClr>
              <a:buSzPts val="5400"/>
              <a:buFont typeface="Arial"/>
              <a:buNone/>
              <a:tabLst/>
              <a:defRPr/>
            </a:pPr>
            <a:r>
              <a:rPr kumimoji="0" lang="en-US" sz="4000" b="1" i="0" u="none" strike="noStrike" kern="0" cap="none" spc="0" normalizeH="0" baseline="0" noProof="0" dirty="0">
                <a:ln>
                  <a:noFill/>
                </a:ln>
                <a:solidFill>
                  <a:schemeClr val="accent5"/>
                </a:solidFill>
                <a:effectLst/>
                <a:uLnTx/>
                <a:uFillTx/>
                <a:latin typeface="+mj-lt"/>
                <a:ea typeface="Source Serif Pro"/>
                <a:cs typeface="Source Serif Pro"/>
                <a:sym typeface="Source Serif Pro"/>
              </a:rPr>
              <a:t>3.0</a:t>
            </a:r>
            <a:endParaRPr kumimoji="0" sz="1200" b="0" i="0" u="none" strike="noStrike" kern="0" cap="none" spc="0" normalizeH="0" baseline="0" noProof="0" dirty="0">
              <a:ln>
                <a:noFill/>
              </a:ln>
              <a:solidFill>
                <a:schemeClr val="accent5"/>
              </a:solidFill>
              <a:effectLst/>
              <a:uLnTx/>
              <a:uFillTx/>
              <a:latin typeface="+mj-lt"/>
              <a:cs typeface="Arial"/>
              <a:sym typeface="Arial"/>
            </a:endParaRPr>
          </a:p>
        </p:txBody>
      </p:sp>
      <p:sp>
        <p:nvSpPr>
          <p:cNvPr id="15" name="Google Shape;560;p6">
            <a:extLst>
              <a:ext uri="{FF2B5EF4-FFF2-40B4-BE49-F238E27FC236}">
                <a16:creationId xmlns:a16="http://schemas.microsoft.com/office/drawing/2014/main" id="{C8D2DE81-1B07-EFE8-AD2F-0C404BC73EC9}"/>
              </a:ext>
            </a:extLst>
          </p:cNvPr>
          <p:cNvSpPr/>
          <p:nvPr/>
        </p:nvSpPr>
        <p:spPr>
          <a:xfrm>
            <a:off x="5250062" y="4909301"/>
            <a:ext cx="1792138" cy="933207"/>
          </a:xfrm>
          <a:prstGeom prst="rect">
            <a:avLst/>
          </a:prstGeom>
          <a:solidFill>
            <a:schemeClr val="accent4"/>
          </a:solidFill>
          <a:ln w="12700" cap="flat" cmpd="sng">
            <a:noFill/>
            <a:prstDash val="solid"/>
            <a:miter lim="800000"/>
            <a:headEnd type="none" w="sm" len="sm"/>
            <a:tailEnd type="none" w="sm" len="sm"/>
          </a:ln>
        </p:spPr>
        <p:txBody>
          <a:bodyPr spcFirstLastPara="1" wrap="square" lIns="91425" tIns="45675" rIns="91425" bIns="4567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2201"/>
              <a:buFont typeface="Arial"/>
              <a:buNone/>
              <a:tabLst/>
              <a:defRPr/>
            </a:pPr>
            <a:r>
              <a:rPr kumimoji="0" lang="en-US" sz="1600" b="1" i="0" u="none" strike="noStrike" kern="0" cap="none" spc="0" normalizeH="0" baseline="0" noProof="0" dirty="0">
                <a:ln>
                  <a:noFill/>
                </a:ln>
                <a:solidFill>
                  <a:srgbClr val="FFFFFF"/>
                </a:solidFill>
                <a:effectLst/>
                <a:uLnTx/>
                <a:uFillTx/>
                <a:ea typeface="Nunito Sans"/>
                <a:cs typeface="Nunito Sans"/>
                <a:sym typeface="Nunito Sans"/>
              </a:rPr>
              <a:t>Access</a:t>
            </a:r>
            <a:endParaRPr kumimoji="0" sz="1050" b="0" i="0" u="none" strike="noStrike" kern="0" cap="none" spc="0" normalizeH="0" baseline="0" noProof="0" dirty="0">
              <a:ln>
                <a:noFill/>
              </a:ln>
              <a:solidFill>
                <a:srgbClr val="000000"/>
              </a:solidFill>
              <a:effectLst/>
              <a:uLnTx/>
              <a:uFillTx/>
              <a:cs typeface="Arial"/>
              <a:sym typeface="Arial"/>
            </a:endParaRPr>
          </a:p>
        </p:txBody>
      </p:sp>
      <p:sp>
        <p:nvSpPr>
          <p:cNvPr id="17" name="Google Shape;562;p6">
            <a:extLst>
              <a:ext uri="{FF2B5EF4-FFF2-40B4-BE49-F238E27FC236}">
                <a16:creationId xmlns:a16="http://schemas.microsoft.com/office/drawing/2014/main" id="{3D8DDFC3-0E84-0CFF-B735-047045F2EBE1}"/>
              </a:ext>
            </a:extLst>
          </p:cNvPr>
          <p:cNvSpPr/>
          <p:nvPr/>
        </p:nvSpPr>
        <p:spPr>
          <a:xfrm>
            <a:off x="5250062" y="3894227"/>
            <a:ext cx="1792138" cy="933207"/>
          </a:xfrm>
          <a:prstGeom prst="rect">
            <a:avLst/>
          </a:prstGeom>
          <a:solidFill>
            <a:srgbClr val="60AB10"/>
          </a:solidFill>
          <a:ln w="12700" cap="flat" cmpd="sng">
            <a:noFill/>
            <a:prstDash val="solid"/>
            <a:miter lim="800000"/>
            <a:headEnd type="none" w="sm" len="sm"/>
            <a:tailEnd type="none" w="sm" len="sm"/>
          </a:ln>
        </p:spPr>
        <p:txBody>
          <a:bodyPr spcFirstLastPara="1" wrap="square" lIns="91425" tIns="45675" rIns="91425" bIns="4567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2201"/>
              <a:buFont typeface="Arial"/>
              <a:buNone/>
              <a:tabLst/>
              <a:defRPr/>
            </a:pPr>
            <a:r>
              <a:rPr kumimoji="0" lang="en-US" sz="1600" b="1" i="0" u="none" strike="noStrike" kern="0" cap="none" spc="0" normalizeH="0" baseline="0" noProof="0" dirty="0">
                <a:ln>
                  <a:noFill/>
                </a:ln>
                <a:solidFill>
                  <a:srgbClr val="FFFFFF"/>
                </a:solidFill>
                <a:effectLst/>
                <a:uLnTx/>
                <a:uFillTx/>
                <a:ea typeface="Nunito Sans"/>
                <a:cs typeface="Nunito Sans"/>
                <a:sym typeface="Nunito Sans"/>
              </a:rPr>
              <a:t>Completion</a:t>
            </a:r>
            <a:endParaRPr kumimoji="0" sz="1050" b="0" i="0" u="none" strike="noStrike" kern="0" cap="none" spc="0" normalizeH="0" baseline="0" noProof="0" dirty="0">
              <a:ln>
                <a:noFill/>
              </a:ln>
              <a:solidFill>
                <a:srgbClr val="000000"/>
              </a:solidFill>
              <a:effectLst/>
              <a:uLnTx/>
              <a:uFillTx/>
              <a:cs typeface="Arial"/>
              <a:sym typeface="Arial"/>
            </a:endParaRPr>
          </a:p>
        </p:txBody>
      </p:sp>
      <p:sp>
        <p:nvSpPr>
          <p:cNvPr id="22" name="Google Shape;567;p6">
            <a:extLst>
              <a:ext uri="{FF2B5EF4-FFF2-40B4-BE49-F238E27FC236}">
                <a16:creationId xmlns:a16="http://schemas.microsoft.com/office/drawing/2014/main" id="{47FA1B98-9693-5933-3D8E-0EB648746EC2}"/>
              </a:ext>
            </a:extLst>
          </p:cNvPr>
          <p:cNvSpPr txBox="1"/>
          <p:nvPr/>
        </p:nvSpPr>
        <p:spPr>
          <a:xfrm>
            <a:off x="5250062" y="2094322"/>
            <a:ext cx="1792137" cy="784830"/>
          </a:xfrm>
          <a:prstGeom prst="rect">
            <a:avLst/>
          </a:prstGeom>
          <a:solidFill>
            <a:srgbClr val="FFFFFF"/>
          </a:solidFill>
          <a:ln>
            <a:noFill/>
          </a:ln>
        </p:spPr>
        <p:txBody>
          <a:bodyPr spcFirstLastPara="1" wrap="square" lIns="0" tIns="0" rIns="0" bIns="0" anchor="t" anchorCtr="0">
            <a:spAutoFit/>
          </a:bodyPr>
          <a:lstStyle/>
          <a:p>
            <a:pPr marL="0" marR="0" lvl="0" indent="0" algn="ctr" defTabSz="914400" eaLnBrk="1" fontAlgn="auto" latinLnBrk="0" hangingPunct="1">
              <a:lnSpc>
                <a:spcPct val="100000"/>
              </a:lnSpc>
              <a:spcBef>
                <a:spcPts val="0"/>
              </a:spcBef>
              <a:spcAft>
                <a:spcPts val="0"/>
              </a:spcAft>
              <a:buClr>
                <a:srgbClr val="000000"/>
              </a:buClr>
              <a:buSzPts val="1500"/>
              <a:buFont typeface="Arial"/>
              <a:buNone/>
              <a:tabLst/>
              <a:defRPr/>
            </a:pPr>
            <a:r>
              <a:rPr kumimoji="0" lang="en-US" sz="1100" b="1" i="0" u="none" strike="noStrike" kern="0" cap="none" spc="0" normalizeH="0" baseline="0" noProof="0" dirty="0">
                <a:ln>
                  <a:noFill/>
                </a:ln>
                <a:solidFill>
                  <a:srgbClr val="60AB10"/>
                </a:solidFill>
                <a:effectLst/>
                <a:uLnTx/>
                <a:uFillTx/>
                <a:latin typeface="+mj-lt"/>
                <a:ea typeface="Nunito Sans Black"/>
                <a:cs typeface="Nunito Sans Black"/>
                <a:sym typeface="Nunito Sans Black"/>
              </a:rPr>
              <a:t>COMMUNITY COLLEGE</a:t>
            </a:r>
            <a:endParaRPr kumimoji="0" sz="1200" b="0" i="0" u="none" strike="noStrike" kern="0" cap="none" spc="0" normalizeH="0" baseline="0" noProof="0" dirty="0">
              <a:ln>
                <a:noFill/>
              </a:ln>
              <a:solidFill>
                <a:srgbClr val="60AB10"/>
              </a:solidFill>
              <a:effectLst/>
              <a:uLnTx/>
              <a:uFillTx/>
              <a:latin typeface="+mj-lt"/>
              <a:cs typeface="Arial"/>
              <a:sym typeface="Arial"/>
            </a:endParaRPr>
          </a:p>
          <a:p>
            <a:pPr marL="0" marR="0" lvl="0" indent="0" algn="ctr" defTabSz="914400" eaLnBrk="1" fontAlgn="auto" latinLnBrk="0" hangingPunct="1">
              <a:lnSpc>
                <a:spcPct val="100000"/>
              </a:lnSpc>
              <a:spcBef>
                <a:spcPts val="0"/>
              </a:spcBef>
              <a:spcAft>
                <a:spcPts val="0"/>
              </a:spcAft>
              <a:buClr>
                <a:srgbClr val="000000"/>
              </a:buClr>
              <a:buSzPts val="5400"/>
              <a:buFont typeface="Arial"/>
              <a:buNone/>
              <a:tabLst/>
              <a:defRPr/>
            </a:pPr>
            <a:r>
              <a:rPr kumimoji="0" lang="en-US" sz="4000" b="1" i="0" u="none" strike="noStrike" kern="0" cap="none" spc="0" normalizeH="0" baseline="0" noProof="0" dirty="0">
                <a:ln>
                  <a:noFill/>
                </a:ln>
                <a:solidFill>
                  <a:srgbClr val="60AB10"/>
                </a:solidFill>
                <a:effectLst/>
                <a:uLnTx/>
                <a:uFillTx/>
                <a:latin typeface="+mj-lt"/>
                <a:ea typeface="Source Serif Pro"/>
                <a:cs typeface="Source Serif Pro"/>
                <a:sym typeface="Source Serif Pro"/>
              </a:rPr>
              <a:t>2.0</a:t>
            </a:r>
            <a:endParaRPr kumimoji="0" sz="1200" b="0" i="0" u="none" strike="noStrike" kern="0" cap="none" spc="0" normalizeH="0" baseline="0" noProof="0" dirty="0">
              <a:ln>
                <a:noFill/>
              </a:ln>
              <a:solidFill>
                <a:srgbClr val="60AB10"/>
              </a:solidFill>
              <a:effectLst/>
              <a:uLnTx/>
              <a:uFillTx/>
              <a:latin typeface="+mj-lt"/>
              <a:cs typeface="Arial"/>
              <a:sym typeface="Arial"/>
            </a:endParaRPr>
          </a:p>
        </p:txBody>
      </p:sp>
      <p:sp>
        <p:nvSpPr>
          <p:cNvPr id="14" name="Google Shape;559;p6">
            <a:extLst>
              <a:ext uri="{FF2B5EF4-FFF2-40B4-BE49-F238E27FC236}">
                <a16:creationId xmlns:a16="http://schemas.microsoft.com/office/drawing/2014/main" id="{48A476BB-38A4-2285-BC64-2ABD1B32E945}"/>
              </a:ext>
            </a:extLst>
          </p:cNvPr>
          <p:cNvSpPr/>
          <p:nvPr/>
        </p:nvSpPr>
        <p:spPr>
          <a:xfrm>
            <a:off x="1776404" y="4909301"/>
            <a:ext cx="1792138" cy="933207"/>
          </a:xfrm>
          <a:prstGeom prst="rect">
            <a:avLst/>
          </a:prstGeom>
          <a:solidFill>
            <a:schemeClr val="accent4"/>
          </a:solidFill>
          <a:ln w="12700" cap="flat" cmpd="sng">
            <a:noFill/>
            <a:prstDash val="solid"/>
            <a:miter lim="800000"/>
            <a:headEnd type="none" w="sm" len="sm"/>
            <a:tailEnd type="none" w="sm" len="sm"/>
          </a:ln>
        </p:spPr>
        <p:txBody>
          <a:bodyPr spcFirstLastPara="1" wrap="square" lIns="91425" tIns="45675" rIns="91425" bIns="4567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2201"/>
              <a:buFont typeface="Arial"/>
              <a:buNone/>
              <a:tabLst/>
              <a:defRPr/>
            </a:pPr>
            <a:r>
              <a:rPr kumimoji="0" lang="en-US" sz="1600" b="1" i="0" u="none" strike="noStrike" kern="0" cap="none" spc="0" normalizeH="0" baseline="0" noProof="0" dirty="0">
                <a:ln>
                  <a:noFill/>
                </a:ln>
                <a:solidFill>
                  <a:srgbClr val="FFFFFF"/>
                </a:solidFill>
                <a:effectLst/>
                <a:uLnTx/>
                <a:uFillTx/>
                <a:ea typeface="Nunito Sans"/>
                <a:cs typeface="Nunito Sans"/>
                <a:sym typeface="Nunito Sans"/>
              </a:rPr>
              <a:t>Access</a:t>
            </a:r>
            <a:endParaRPr kumimoji="0" sz="1050" b="0" i="0" u="none" strike="noStrike" kern="0" cap="none" spc="0" normalizeH="0" baseline="0" noProof="0" dirty="0">
              <a:ln>
                <a:noFill/>
              </a:ln>
              <a:solidFill>
                <a:srgbClr val="000000"/>
              </a:solidFill>
              <a:effectLst/>
              <a:uLnTx/>
              <a:uFillTx/>
              <a:cs typeface="Arial"/>
              <a:sym typeface="Arial"/>
            </a:endParaRPr>
          </a:p>
        </p:txBody>
      </p:sp>
      <p:sp>
        <p:nvSpPr>
          <p:cNvPr id="23" name="Google Shape;568;p6">
            <a:extLst>
              <a:ext uri="{FF2B5EF4-FFF2-40B4-BE49-F238E27FC236}">
                <a16:creationId xmlns:a16="http://schemas.microsoft.com/office/drawing/2014/main" id="{B3216294-1D86-7E66-DA90-A75339E39CA2}"/>
              </a:ext>
            </a:extLst>
          </p:cNvPr>
          <p:cNvSpPr txBox="1"/>
          <p:nvPr/>
        </p:nvSpPr>
        <p:spPr>
          <a:xfrm>
            <a:off x="1776403" y="2094322"/>
            <a:ext cx="1792137" cy="784830"/>
          </a:xfrm>
          <a:prstGeom prst="rect">
            <a:avLst/>
          </a:prstGeom>
          <a:solidFill>
            <a:srgbClr val="FFFFFF"/>
          </a:solidFill>
          <a:ln>
            <a:noFill/>
          </a:ln>
        </p:spPr>
        <p:txBody>
          <a:bodyPr spcFirstLastPara="1" wrap="square" lIns="0" tIns="0" rIns="0" bIns="0" anchor="t" anchorCtr="0">
            <a:spAutoFit/>
          </a:bodyPr>
          <a:lstStyle/>
          <a:p>
            <a:pPr marL="0" marR="0" lvl="0" indent="0" algn="ctr" defTabSz="914400" eaLnBrk="1" fontAlgn="auto" latinLnBrk="0" hangingPunct="1">
              <a:lnSpc>
                <a:spcPct val="100000"/>
              </a:lnSpc>
              <a:spcBef>
                <a:spcPts val="0"/>
              </a:spcBef>
              <a:spcAft>
                <a:spcPts val="0"/>
              </a:spcAft>
              <a:buClr>
                <a:srgbClr val="000000"/>
              </a:buClr>
              <a:buSzPts val="1500"/>
              <a:buFont typeface="Arial"/>
              <a:buNone/>
              <a:tabLst/>
              <a:defRPr/>
            </a:pPr>
            <a:r>
              <a:rPr kumimoji="0" lang="en-US" sz="1100" b="1" i="0" u="none" strike="noStrike" kern="0" cap="none" spc="0" normalizeH="0" baseline="0" noProof="0" dirty="0">
                <a:ln>
                  <a:noFill/>
                </a:ln>
                <a:solidFill>
                  <a:schemeClr val="accent4"/>
                </a:solidFill>
                <a:effectLst/>
                <a:uLnTx/>
                <a:uFillTx/>
                <a:latin typeface="+mj-lt"/>
                <a:ea typeface="Nunito Sans Black"/>
                <a:cs typeface="Nunito Sans Black"/>
                <a:sym typeface="Nunito Sans Black"/>
              </a:rPr>
              <a:t>COMMUNITY COLLEGE</a:t>
            </a:r>
            <a:endParaRPr kumimoji="0" sz="1200" b="0" i="0" u="none" strike="noStrike" kern="0" cap="none" spc="0" normalizeH="0" baseline="0" noProof="0" dirty="0">
              <a:ln>
                <a:noFill/>
              </a:ln>
              <a:solidFill>
                <a:schemeClr val="accent4"/>
              </a:solidFill>
              <a:effectLst/>
              <a:uLnTx/>
              <a:uFillTx/>
              <a:latin typeface="+mj-lt"/>
              <a:cs typeface="Arial"/>
              <a:sym typeface="Arial"/>
            </a:endParaRPr>
          </a:p>
          <a:p>
            <a:pPr marL="0" marR="0" lvl="0" indent="0" algn="ctr" defTabSz="914400" eaLnBrk="1" fontAlgn="auto" latinLnBrk="0" hangingPunct="1">
              <a:lnSpc>
                <a:spcPct val="100000"/>
              </a:lnSpc>
              <a:spcBef>
                <a:spcPts val="0"/>
              </a:spcBef>
              <a:spcAft>
                <a:spcPts val="0"/>
              </a:spcAft>
              <a:buClr>
                <a:srgbClr val="000000"/>
              </a:buClr>
              <a:buSzPts val="5400"/>
              <a:buFont typeface="Arial"/>
              <a:buNone/>
              <a:tabLst/>
              <a:defRPr/>
            </a:pPr>
            <a:r>
              <a:rPr kumimoji="0" lang="en-US" sz="4000" b="1" i="0" u="none" strike="noStrike" kern="0" cap="none" spc="0" normalizeH="0" baseline="0" noProof="0" dirty="0">
                <a:ln>
                  <a:noFill/>
                </a:ln>
                <a:solidFill>
                  <a:schemeClr val="accent4"/>
                </a:solidFill>
                <a:effectLst/>
                <a:uLnTx/>
                <a:uFillTx/>
                <a:latin typeface="+mj-lt"/>
                <a:ea typeface="Source Serif Pro"/>
                <a:cs typeface="Source Serif Pro"/>
                <a:sym typeface="Source Serif Pro"/>
              </a:rPr>
              <a:t>1.0</a:t>
            </a:r>
            <a:endParaRPr kumimoji="0" sz="1200" b="0" i="0" u="none" strike="noStrike" kern="0" cap="none" spc="0" normalizeH="0" baseline="0" noProof="0" dirty="0">
              <a:ln>
                <a:noFill/>
              </a:ln>
              <a:solidFill>
                <a:schemeClr val="accent4"/>
              </a:solidFill>
              <a:effectLst/>
              <a:uLnTx/>
              <a:uFillTx/>
              <a:latin typeface="+mj-lt"/>
              <a:cs typeface="Arial"/>
              <a:sym typeface="Arial"/>
            </a:endParaRPr>
          </a:p>
        </p:txBody>
      </p:sp>
      <p:pic>
        <p:nvPicPr>
          <p:cNvPr id="2" name="Google Shape;529;p96">
            <a:extLst>
              <a:ext uri="{FF2B5EF4-FFF2-40B4-BE49-F238E27FC236}">
                <a16:creationId xmlns:a16="http://schemas.microsoft.com/office/drawing/2014/main" id="{33160638-3E53-02B6-DB30-57863DA832DE}"/>
              </a:ext>
            </a:extLst>
          </p:cNvPr>
          <p:cNvPicPr preferRelativeResize="0"/>
          <p:nvPr/>
        </p:nvPicPr>
        <p:blipFill rotWithShape="1">
          <a:blip r:embed="rId3">
            <a:alphaModFix/>
          </a:blip>
          <a:srcRect/>
          <a:stretch/>
        </p:blipFill>
        <p:spPr>
          <a:xfrm>
            <a:off x="11183708" y="186267"/>
            <a:ext cx="736152" cy="384079"/>
          </a:xfrm>
          <a:prstGeom prst="rect">
            <a:avLst/>
          </a:prstGeom>
          <a:noFill/>
          <a:ln>
            <a:noFill/>
          </a:ln>
        </p:spPr>
      </p:pic>
    </p:spTree>
    <p:extLst>
      <p:ext uri="{BB962C8B-B14F-4D97-AF65-F5344CB8AC3E}">
        <p14:creationId xmlns:p14="http://schemas.microsoft.com/office/powerpoint/2010/main" val="2025491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lorful text on a white background&#10;&#10;Description automatically generated">
            <a:extLst>
              <a:ext uri="{FF2B5EF4-FFF2-40B4-BE49-F238E27FC236}">
                <a16:creationId xmlns:a16="http://schemas.microsoft.com/office/drawing/2014/main" id="{D458F266-CD5E-7BB5-69DF-135FD4E055A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95500" y="838200"/>
            <a:ext cx="7772400" cy="5181600"/>
          </a:xfrm>
          <a:prstGeom prst="rect">
            <a:avLst/>
          </a:prstGeom>
        </p:spPr>
      </p:pic>
    </p:spTree>
    <p:extLst>
      <p:ext uri="{BB962C8B-B14F-4D97-AF65-F5344CB8AC3E}">
        <p14:creationId xmlns:p14="http://schemas.microsoft.com/office/powerpoint/2010/main" val="2226833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marR="0" lvl="0">
              <a:spcBef>
                <a:spcPts val="0"/>
              </a:spcBef>
              <a:spcAft>
                <a:spcPts val="0"/>
              </a:spcAft>
            </a:pPr>
            <a:r>
              <a:rPr lang="en-US" sz="5400" dirty="0">
                <a:effectLst/>
                <a:ea typeface="Calibri" panose="020F0502020204030204" pitchFamily="34" charset="0"/>
                <a:cs typeface="Times New Roman" panose="02020603050405020304" pitchFamily="18" charset="0"/>
              </a:rPr>
              <a:t>Ohio community Colleges </a:t>
            </a:r>
          </a:p>
        </p:txBody>
      </p:sp>
      <p:pic>
        <p:nvPicPr>
          <p:cNvPr id="7" name="Picture 6" descr="A map of ohio with several logos&#10;&#10;Description automatically generated">
            <a:extLst>
              <a:ext uri="{FF2B5EF4-FFF2-40B4-BE49-F238E27FC236}">
                <a16:creationId xmlns:a16="http://schemas.microsoft.com/office/drawing/2014/main" id="{297F2BE5-B112-A577-80BD-2613D5EE0F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37"/>
          <a:stretch/>
        </p:blipFill>
        <p:spPr>
          <a:xfrm>
            <a:off x="582408" y="1542332"/>
            <a:ext cx="5830975" cy="5315668"/>
          </a:xfrm>
          <a:prstGeom prst="rect">
            <a:avLst/>
          </a:prstGeom>
        </p:spPr>
      </p:pic>
      <p:sp>
        <p:nvSpPr>
          <p:cNvPr id="2" name="TextBox 1">
            <a:extLst>
              <a:ext uri="{FF2B5EF4-FFF2-40B4-BE49-F238E27FC236}">
                <a16:creationId xmlns:a16="http://schemas.microsoft.com/office/drawing/2014/main" id="{41F13820-9A1A-BF96-1133-654997B07972}"/>
              </a:ext>
            </a:extLst>
          </p:cNvPr>
          <p:cNvSpPr txBox="1"/>
          <p:nvPr/>
        </p:nvSpPr>
        <p:spPr>
          <a:xfrm>
            <a:off x="6789683" y="1954924"/>
            <a:ext cx="4508938" cy="3416320"/>
          </a:xfrm>
          <a:prstGeom prst="rect">
            <a:avLst/>
          </a:prstGeom>
          <a:noFill/>
        </p:spPr>
        <p:txBody>
          <a:bodyPr wrap="square" rtlCol="0">
            <a:spAutoFit/>
          </a:bodyPr>
          <a:lstStyle/>
          <a:p>
            <a:r>
              <a:rPr lang="en-US" b="0" i="0" u="none" strike="noStrike">
                <a:solidFill>
                  <a:srgbClr val="484747"/>
                </a:solidFill>
                <a:effectLst/>
                <a:highlight>
                  <a:srgbClr val="FFFFFF"/>
                </a:highlight>
                <a:latin typeface="PMNCaeciliaW01-55Roman"/>
              </a:rPr>
              <a:t>“Community colleges play a critical role in workforce development across the nation. They have a broad mission to provide academic programming and skills training to prepare students for jobs or to transfer to four-year colleges and universities. In order to access and make effective use of community colleges’ training resources, many workers, particularly those with low-incomes and family responsibilities, need services and supports that go beyond what a college typically provides.” </a:t>
            </a:r>
            <a:r>
              <a:rPr lang="en-US" b="0" i="1" u="none" strike="noStrike">
                <a:solidFill>
                  <a:srgbClr val="484747"/>
                </a:solidFill>
                <a:effectLst/>
                <a:highlight>
                  <a:srgbClr val="FFFFFF"/>
                </a:highlight>
                <a:latin typeface="PMNCaeciliaW01-55Roman"/>
              </a:rPr>
              <a:t>Aspen Institute </a:t>
            </a:r>
            <a:endParaRPr lang="en-US" i="1"/>
          </a:p>
        </p:txBody>
      </p:sp>
    </p:spTree>
    <p:extLst>
      <p:ext uri="{BB962C8B-B14F-4D97-AF65-F5344CB8AC3E}">
        <p14:creationId xmlns:p14="http://schemas.microsoft.com/office/powerpoint/2010/main" val="3612627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6267"/>
            <a:ext cx="10515600" cy="1341082"/>
          </a:xfrm>
        </p:spPr>
        <p:txBody>
          <a:bodyPr/>
          <a:lstStyle/>
          <a:p>
            <a:br>
              <a:rPr lang="en-US" dirty="0"/>
            </a:br>
            <a:r>
              <a:rPr lang="en-US" sz="3600" i="1" dirty="0"/>
              <a:t>Ohio Semiconductor Collaboration Network</a:t>
            </a:r>
            <a:endParaRPr lang="en-US" i="1"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39778"/>
          <a:stretch/>
        </p:blipFill>
        <p:spPr>
          <a:xfrm>
            <a:off x="11149072" y="186267"/>
            <a:ext cx="789214" cy="235184"/>
          </a:xfrm>
          <a:prstGeom prst="rect">
            <a:avLst/>
          </a:prstGeom>
        </p:spPr>
      </p:pic>
      <p:pic>
        <p:nvPicPr>
          <p:cNvPr id="7" name="Content Placeholder 6">
            <a:extLst>
              <a:ext uri="{FF2B5EF4-FFF2-40B4-BE49-F238E27FC236}">
                <a16:creationId xmlns:a16="http://schemas.microsoft.com/office/drawing/2014/main" id="{620AAF7C-38F9-BCB2-98F6-F0527A55279C}"/>
              </a:ext>
            </a:extLst>
          </p:cNvPr>
          <p:cNvPicPr>
            <a:picLocks noGrp="1" noChangeAspect="1"/>
          </p:cNvPicPr>
          <p:nvPr>
            <p:ph idx="1"/>
          </p:nvPr>
        </p:nvPicPr>
        <p:blipFill rotWithShape="1">
          <a:blip r:embed="rId3"/>
          <a:srcRect l="4145" r="3297"/>
          <a:stretch/>
        </p:blipFill>
        <p:spPr>
          <a:xfrm>
            <a:off x="838200" y="1447800"/>
            <a:ext cx="9382087" cy="5073580"/>
          </a:xfrm>
          <a:prstGeom prst="rect">
            <a:avLst/>
          </a:prstGeom>
        </p:spPr>
      </p:pic>
    </p:spTree>
    <p:extLst>
      <p:ext uri="{BB962C8B-B14F-4D97-AF65-F5344CB8AC3E}">
        <p14:creationId xmlns:p14="http://schemas.microsoft.com/office/powerpoint/2010/main" val="3660218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3"/>
          <p:cNvSpPr txBox="1">
            <a:spLocks noGrp="1"/>
          </p:cNvSpPr>
          <p:nvPr>
            <p:ph type="title"/>
          </p:nvPr>
        </p:nvSpPr>
        <p:spPr>
          <a:xfrm>
            <a:off x="658236" y="410069"/>
            <a:ext cx="6572409" cy="573989"/>
          </a:xfrm>
          <a:prstGeom prst="rect">
            <a:avLst/>
          </a:prstGeom>
          <a:noFill/>
          <a:ln>
            <a:noFill/>
          </a:ln>
        </p:spPr>
        <p:txBody>
          <a:bodyPr spcFirstLastPara="1" wrap="square" lIns="0" tIns="0" rIns="0" bIns="0" anchor="ctr" anchorCtr="0">
            <a:normAutofit fontScale="90000"/>
          </a:bodyPr>
          <a:lstStyle/>
          <a:p>
            <a:pPr>
              <a:buSzPct val="100000"/>
            </a:pPr>
            <a:r>
              <a:rPr lang="en-US"/>
              <a:t>Ohio Semiconductor Collaboration Network</a:t>
            </a:r>
            <a:endParaRPr/>
          </a:p>
        </p:txBody>
      </p:sp>
      <p:sp>
        <p:nvSpPr>
          <p:cNvPr id="69" name="Google Shape;69;p3"/>
          <p:cNvSpPr txBox="1">
            <a:spLocks noGrp="1"/>
          </p:cNvSpPr>
          <p:nvPr>
            <p:ph type="body" idx="1"/>
          </p:nvPr>
        </p:nvSpPr>
        <p:spPr>
          <a:xfrm>
            <a:off x="519622" y="1402840"/>
            <a:ext cx="11422815" cy="3069503"/>
          </a:xfrm>
          <a:prstGeom prst="rect">
            <a:avLst/>
          </a:prstGeom>
          <a:noFill/>
          <a:ln>
            <a:noFill/>
          </a:ln>
        </p:spPr>
        <p:txBody>
          <a:bodyPr spcFirstLastPara="1" wrap="square" lIns="0" tIns="0" rIns="0" bIns="0" anchor="t" anchorCtr="0">
            <a:normAutofit/>
          </a:bodyPr>
          <a:lstStyle/>
          <a:p>
            <a:pPr marL="0" indent="0">
              <a:lnSpc>
                <a:spcPct val="130000"/>
              </a:lnSpc>
            </a:pPr>
            <a:r>
              <a:rPr lang="en-US" sz="2400" b="1">
                <a:solidFill>
                  <a:srgbClr val="000000"/>
                </a:solidFill>
                <a:latin typeface="Questrial"/>
                <a:ea typeface="Questrial"/>
                <a:cs typeface="Questrial"/>
                <a:sym typeface="Questrial"/>
              </a:rPr>
              <a:t>Statewide collaborative</a:t>
            </a:r>
            <a:r>
              <a:rPr lang="en-US" sz="2400">
                <a:solidFill>
                  <a:srgbClr val="000000"/>
                </a:solidFill>
                <a:latin typeface="Questrial"/>
                <a:ea typeface="Questrial"/>
                <a:cs typeface="Questrial"/>
                <a:sym typeface="Questrial"/>
              </a:rPr>
              <a:t> focused on building and sustaining a strong semiconductor technician pipeline by aligning credentialing and program outcomes, scaling best practice and leveraging partnerships</a:t>
            </a:r>
            <a:endParaRPr lang="en-US" sz="2400">
              <a:cs typeface="Calibri" panose="020F0502020204030204"/>
            </a:endParaRPr>
          </a:p>
          <a:p>
            <a:pPr marL="0" lvl="0" indent="0" algn="l">
              <a:lnSpc>
                <a:spcPct val="150000"/>
              </a:lnSpc>
              <a:spcBef>
                <a:spcPts val="0"/>
              </a:spcBef>
              <a:spcAft>
                <a:spcPts val="0"/>
              </a:spcAft>
            </a:pPr>
            <a:endParaRPr lang="en-US" b="1">
              <a:latin typeface="Questrial"/>
              <a:ea typeface="Questrial"/>
              <a:cs typeface="Questrial"/>
            </a:endParaRPr>
          </a:p>
        </p:txBody>
      </p:sp>
      <p:pic>
        <p:nvPicPr>
          <p:cNvPr id="70" name="Google Shape;70;p3"/>
          <p:cNvPicPr preferRelativeResize="0"/>
          <p:nvPr/>
        </p:nvPicPr>
        <p:blipFill rotWithShape="1">
          <a:blip r:embed="rId3">
            <a:alphaModFix/>
          </a:blip>
          <a:srcRect/>
          <a:stretch/>
        </p:blipFill>
        <p:spPr>
          <a:xfrm>
            <a:off x="9438534" y="5630462"/>
            <a:ext cx="1997785" cy="1227538"/>
          </a:xfrm>
          <a:prstGeom prst="rect">
            <a:avLst/>
          </a:prstGeom>
          <a:noFill/>
          <a:ln>
            <a:noFill/>
          </a:ln>
        </p:spPr>
      </p:pic>
      <p:sp>
        <p:nvSpPr>
          <p:cNvPr id="71" name="Google Shape;71;p3"/>
          <p:cNvSpPr txBox="1">
            <a:spLocks noGrp="1"/>
          </p:cNvSpPr>
          <p:nvPr>
            <p:ph type="sldNum" idx="12"/>
          </p:nvPr>
        </p:nvSpPr>
        <p:spPr>
          <a:xfrm>
            <a:off x="8992425" y="6166280"/>
            <a:ext cx="2743200"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pic>
        <p:nvPicPr>
          <p:cNvPr id="2" name="Picture 2" descr="A person in white protective gear working on a computer&#10;&#10;Description automatically generated">
            <a:extLst>
              <a:ext uri="{FF2B5EF4-FFF2-40B4-BE49-F238E27FC236}">
                <a16:creationId xmlns:a16="http://schemas.microsoft.com/office/drawing/2014/main" id="{1BB2AAB6-6B77-E0A0-02AF-843DAEBA5635}"/>
              </a:ext>
            </a:extLst>
          </p:cNvPr>
          <p:cNvPicPr>
            <a:picLocks noChangeAspect="1"/>
          </p:cNvPicPr>
          <p:nvPr/>
        </p:nvPicPr>
        <p:blipFill>
          <a:blip r:embed="rId4"/>
          <a:stretch>
            <a:fillRect/>
          </a:stretch>
        </p:blipFill>
        <p:spPr>
          <a:xfrm>
            <a:off x="7604405" y="2534589"/>
            <a:ext cx="4414183" cy="2510021"/>
          </a:xfrm>
          <a:prstGeom prst="rect">
            <a:avLst/>
          </a:prstGeom>
        </p:spPr>
      </p:pic>
      <p:sp>
        <p:nvSpPr>
          <p:cNvPr id="4" name="TextBox 3">
            <a:extLst>
              <a:ext uri="{FF2B5EF4-FFF2-40B4-BE49-F238E27FC236}">
                <a16:creationId xmlns:a16="http://schemas.microsoft.com/office/drawing/2014/main" id="{1556C658-6CA2-B8B9-76A1-D40FB9B660EB}"/>
              </a:ext>
            </a:extLst>
          </p:cNvPr>
          <p:cNvSpPr txBox="1"/>
          <p:nvPr/>
        </p:nvSpPr>
        <p:spPr>
          <a:xfrm>
            <a:off x="519622" y="3208104"/>
            <a:ext cx="6849636" cy="2862322"/>
          </a:xfrm>
          <a:prstGeom prst="rect">
            <a:avLst/>
          </a:prstGeom>
          <a:noFill/>
        </p:spPr>
        <p:txBody>
          <a:bodyPr wrap="square">
            <a:spAutoFit/>
          </a:bodyPr>
          <a:lstStyle/>
          <a:p>
            <a:pPr algn="l" rtl="0" fontAlgn="base">
              <a:buFont typeface="Arial" panose="020B0604020202020204" pitchFamily="34" charset="0"/>
              <a:buChar char="•"/>
            </a:pPr>
            <a:r>
              <a:rPr lang="en-US" b="0" i="0">
                <a:solidFill>
                  <a:srgbClr val="000000"/>
                </a:solidFill>
                <a:effectLst/>
                <a:latin typeface="Questrial" pitchFamily="2" charset="77"/>
                <a:ea typeface="Questrial" pitchFamily="2" charset="77"/>
                <a:cs typeface="Questrial" pitchFamily="2" charset="77"/>
              </a:rPr>
              <a:t> </a:t>
            </a:r>
            <a:r>
              <a:rPr lang="en-US" sz="1800" b="0" i="0" u="none" strike="noStrike">
                <a:solidFill>
                  <a:srgbClr val="44546A"/>
                </a:solidFill>
                <a:effectLst/>
                <a:latin typeface="Questrial" pitchFamily="2" charset="77"/>
                <a:ea typeface="Questrial" pitchFamily="2" charset="77"/>
                <a:cs typeface="Questrial" pitchFamily="2" charset="77"/>
              </a:rPr>
              <a:t>Steering Committee formed to create a sustainability strategy for the network, support grant Key Topic achievement and align work to the broader Advanced Manufacturing ecosystem in Ohio</a:t>
            </a:r>
            <a:r>
              <a:rPr lang="en-US" sz="1800" b="0" i="0">
                <a:solidFill>
                  <a:srgbClr val="000000"/>
                </a:solidFill>
                <a:effectLst/>
                <a:latin typeface="Questrial" pitchFamily="2" charset="77"/>
                <a:ea typeface="Questrial" pitchFamily="2" charset="77"/>
                <a:cs typeface="Questrial" pitchFamily="2" charset="77"/>
              </a:rPr>
              <a:t>​</a:t>
            </a:r>
            <a:endParaRPr lang="en-US" b="0" i="0">
              <a:solidFill>
                <a:srgbClr val="000000"/>
              </a:solidFill>
              <a:effectLst/>
              <a:latin typeface="Questrial" pitchFamily="2" charset="77"/>
              <a:ea typeface="Questrial" pitchFamily="2" charset="77"/>
              <a:cs typeface="Questrial" pitchFamily="2" charset="77"/>
            </a:endParaRPr>
          </a:p>
          <a:p>
            <a:pPr algn="l" rtl="0" fontAlgn="base"/>
            <a:endParaRPr lang="en-US" b="0" i="0">
              <a:solidFill>
                <a:srgbClr val="000000"/>
              </a:solidFill>
              <a:effectLst/>
              <a:latin typeface="Questrial" pitchFamily="2" charset="77"/>
              <a:ea typeface="Questrial" pitchFamily="2" charset="77"/>
              <a:cs typeface="Questrial" pitchFamily="2" charset="77"/>
            </a:endParaRPr>
          </a:p>
          <a:p>
            <a:pPr algn="l" rtl="0" fontAlgn="base">
              <a:buFont typeface="Arial" panose="020B0604020202020204" pitchFamily="34" charset="0"/>
              <a:buChar char="•"/>
            </a:pPr>
            <a:r>
              <a:rPr lang="en-US" sz="1800" b="0" i="0" u="none" strike="noStrike">
                <a:solidFill>
                  <a:srgbClr val="44546A"/>
                </a:solidFill>
                <a:effectLst/>
                <a:latin typeface="Questrial" pitchFamily="2" charset="77"/>
                <a:ea typeface="Questrial" pitchFamily="2" charset="77"/>
                <a:cs typeface="Questrial" pitchFamily="2" charset="77"/>
              </a:rPr>
              <a:t>Steering Committee members include the OACC, Community and Technical College Presidents and EVP's, leaders of Ohio economic and workforce development entities such as </a:t>
            </a:r>
            <a:r>
              <a:rPr lang="en-US" sz="1800" b="0" i="0" u="none" strike="noStrike" err="1">
                <a:solidFill>
                  <a:srgbClr val="44546A"/>
                </a:solidFill>
                <a:effectLst/>
                <a:latin typeface="Questrial" pitchFamily="2" charset="77"/>
                <a:ea typeface="Questrial" pitchFamily="2" charset="77"/>
                <a:cs typeface="Questrial" pitchFamily="2" charset="77"/>
              </a:rPr>
              <a:t>JobsOhio</a:t>
            </a:r>
            <a:r>
              <a:rPr lang="en-US" sz="1800" b="0" i="0" u="none" strike="noStrike">
                <a:solidFill>
                  <a:srgbClr val="44546A"/>
                </a:solidFill>
                <a:effectLst/>
                <a:latin typeface="Questrial" pitchFamily="2" charset="77"/>
                <a:ea typeface="Questrial" pitchFamily="2" charset="77"/>
                <a:cs typeface="Questrial" pitchFamily="2" charset="77"/>
              </a:rPr>
              <a:t>, The Ohio Manufacturers Association, One Columbus and </a:t>
            </a:r>
            <a:r>
              <a:rPr lang="en-US" sz="1800" b="0" i="0" u="none" strike="noStrike" err="1">
                <a:solidFill>
                  <a:srgbClr val="44546A"/>
                </a:solidFill>
                <a:effectLst/>
                <a:latin typeface="Questrial" pitchFamily="2" charset="77"/>
                <a:ea typeface="Questrial" pitchFamily="2" charset="77"/>
                <a:cs typeface="Questrial" pitchFamily="2" charset="77"/>
              </a:rPr>
              <a:t>OhioTechNet</a:t>
            </a:r>
            <a:endParaRPr lang="en-US" b="0" i="0">
              <a:solidFill>
                <a:srgbClr val="000000"/>
              </a:solidFill>
              <a:effectLst/>
              <a:latin typeface="Questrial" pitchFamily="2" charset="77"/>
              <a:ea typeface="Questrial" pitchFamily="2" charset="77"/>
              <a:cs typeface="Questrial" pitchFamily="2" charset="77"/>
            </a:endParaRPr>
          </a:p>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5671" y="-376803"/>
            <a:ext cx="10700657" cy="1054100"/>
          </a:xfrm>
        </p:spPr>
        <p:txBody>
          <a:bodyPr>
            <a:normAutofit/>
          </a:bodyPr>
          <a:lstStyle/>
          <a:p>
            <a:r>
              <a:rPr lang="en-US" b="1">
                <a:latin typeface="+mj-lt"/>
              </a:rPr>
              <a:t>Developing the Ecosystem </a:t>
            </a:r>
          </a:p>
        </p:txBody>
      </p:sp>
      <p:pic>
        <p:nvPicPr>
          <p:cNvPr id="7" name="Picture 6" descr="A colorful rectangular boxes with text&#10;&#10;Description automatically generated with medium confidence">
            <a:extLst>
              <a:ext uri="{FF2B5EF4-FFF2-40B4-BE49-F238E27FC236}">
                <a16:creationId xmlns:a16="http://schemas.microsoft.com/office/drawing/2014/main" id="{D6B5D61B-D1AC-4C6D-8E03-E87E229DCC5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024" b="12214"/>
          <a:stretch/>
        </p:blipFill>
        <p:spPr bwMode="auto">
          <a:xfrm>
            <a:off x="341584" y="775024"/>
            <a:ext cx="7232034" cy="6082976"/>
          </a:xfrm>
          <a:prstGeom prst="rect">
            <a:avLst/>
          </a:prstGeom>
          <a:ln>
            <a:noFill/>
          </a:ln>
          <a:extLst>
            <a:ext uri="{53640926-AAD7-44D8-BBD7-CCE9431645EC}">
              <a14:shadowObscured xmlns:a14="http://schemas.microsoft.com/office/drawing/2010/main"/>
            </a:ext>
          </a:extLst>
        </p:spPr>
      </p:pic>
      <p:pic>
        <p:nvPicPr>
          <p:cNvPr id="9" name="Picture 8" descr="A diagram of gears with text&#10;&#10;Description automatically generated">
            <a:extLst>
              <a:ext uri="{FF2B5EF4-FFF2-40B4-BE49-F238E27FC236}">
                <a16:creationId xmlns:a16="http://schemas.microsoft.com/office/drawing/2014/main" id="{169F4DB1-874D-87F9-435A-CA1F1CE93B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1634" y="1734207"/>
            <a:ext cx="4990366" cy="2983843"/>
          </a:xfrm>
          <a:prstGeom prst="rect">
            <a:avLst/>
          </a:prstGeom>
        </p:spPr>
      </p:pic>
    </p:spTree>
    <p:extLst>
      <p:ext uri="{BB962C8B-B14F-4D97-AF65-F5344CB8AC3E}">
        <p14:creationId xmlns:p14="http://schemas.microsoft.com/office/powerpoint/2010/main" val="2420637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erson, indoor, person&#10;&#10;Description automatically generated">
            <a:extLst>
              <a:ext uri="{FF2B5EF4-FFF2-40B4-BE49-F238E27FC236}">
                <a16:creationId xmlns:a16="http://schemas.microsoft.com/office/drawing/2014/main" id="{5BD73823-03D1-A62F-C6AD-FF4EE03377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756" t="1351" r="28744" b="-541"/>
          <a:stretch/>
        </p:blipFill>
        <p:spPr>
          <a:xfrm>
            <a:off x="0" y="1111519"/>
            <a:ext cx="6197600" cy="5819298"/>
          </a:xfrm>
          <a:prstGeom prst="rect">
            <a:avLst/>
          </a:prstGeom>
        </p:spPr>
      </p:pic>
      <p:sp>
        <p:nvSpPr>
          <p:cNvPr id="2" name="Title 1">
            <a:extLst>
              <a:ext uri="{FF2B5EF4-FFF2-40B4-BE49-F238E27FC236}">
                <a16:creationId xmlns:a16="http://schemas.microsoft.com/office/drawing/2014/main" id="{8B82FB7C-E3FB-12E6-7BD5-58BE7430B36A}"/>
              </a:ext>
            </a:extLst>
          </p:cNvPr>
          <p:cNvSpPr>
            <a:spLocks noGrp="1"/>
          </p:cNvSpPr>
          <p:nvPr>
            <p:ph type="title"/>
          </p:nvPr>
        </p:nvSpPr>
        <p:spPr/>
        <p:txBody>
          <a:bodyPr vert="horz" lIns="91440" tIns="45720" rIns="91440" bIns="45720" rtlCol="0" anchor="b">
            <a:normAutofit fontScale="90000"/>
          </a:bodyPr>
          <a:lstStyle/>
          <a:p>
            <a:r>
              <a:rPr lang="en-US" sz="3500" b="1">
                <a:latin typeface="+mj-lt"/>
              </a:rPr>
              <a:t>Two-Semester Certificate Grows the Talent Pipeline by:</a:t>
            </a:r>
            <a:endParaRPr lang="en-US" sz="3500" b="1">
              <a:latin typeface="+mj-lt"/>
              <a:cs typeface="Calibri Light"/>
            </a:endParaRPr>
          </a:p>
        </p:txBody>
      </p:sp>
      <p:sp>
        <p:nvSpPr>
          <p:cNvPr id="6" name="Content Placeholder 2">
            <a:extLst>
              <a:ext uri="{FF2B5EF4-FFF2-40B4-BE49-F238E27FC236}">
                <a16:creationId xmlns:a16="http://schemas.microsoft.com/office/drawing/2014/main" id="{256AA885-0ACF-9F9E-B9D7-BC0E19A91E01}"/>
              </a:ext>
            </a:extLst>
          </p:cNvPr>
          <p:cNvSpPr>
            <a:spLocks noGrp="1"/>
          </p:cNvSpPr>
          <p:nvPr>
            <p:ph sz="half" idx="1"/>
          </p:nvPr>
        </p:nvSpPr>
        <p:spPr>
          <a:xfrm>
            <a:off x="6410326" y="1253332"/>
            <a:ext cx="4551324" cy="3563996"/>
          </a:xfrm>
        </p:spPr>
        <p:txBody>
          <a:bodyPr vert="horz" lIns="91440" tIns="45720" rIns="91440" bIns="45720" rtlCol="0" anchor="t">
            <a:noAutofit/>
          </a:bodyPr>
          <a:lstStyle/>
          <a:p>
            <a:pPr>
              <a:spcAft>
                <a:spcPts val="1000"/>
              </a:spcAft>
            </a:pPr>
            <a:r>
              <a:rPr lang="en-US" sz="1800">
                <a:solidFill>
                  <a:srgbClr val="007298"/>
                </a:solidFill>
                <a:latin typeface="+mn-lt"/>
                <a:cs typeface="Calibri"/>
              </a:rPr>
              <a:t>Preparing people for Operator, Entry-Level Technician roles</a:t>
            </a:r>
            <a:endParaRPr lang="en-US" sz="1800"/>
          </a:p>
          <a:p>
            <a:pPr indent="-228600" algn="l">
              <a:spcAft>
                <a:spcPts val="1000"/>
              </a:spcAft>
              <a:buFont typeface="Arial" panose="020B0604020202020204" pitchFamily="34" charset="0"/>
              <a:buChar char="•"/>
            </a:pPr>
            <a:r>
              <a:rPr lang="en-US" sz="1800">
                <a:solidFill>
                  <a:srgbClr val="007298"/>
                </a:solidFill>
                <a:latin typeface="+mn-lt"/>
              </a:rPr>
              <a:t>Embedding Applied Math &amp; Career Exploration</a:t>
            </a:r>
            <a:endParaRPr lang="en-US" sz="1800">
              <a:solidFill>
                <a:srgbClr val="007298"/>
              </a:solidFill>
              <a:latin typeface="+mn-lt"/>
              <a:cs typeface="Calibri"/>
            </a:endParaRPr>
          </a:p>
          <a:p>
            <a:pPr>
              <a:spcAft>
                <a:spcPts val="1000"/>
              </a:spcAft>
            </a:pPr>
            <a:r>
              <a:rPr lang="en-US" sz="1800">
                <a:solidFill>
                  <a:srgbClr val="007298"/>
                </a:solidFill>
                <a:latin typeface="+mn-lt"/>
                <a:cs typeface="Calibri"/>
              </a:rPr>
              <a:t>Facilitating structured cohort models with wraparound support</a:t>
            </a:r>
          </a:p>
          <a:p>
            <a:pPr>
              <a:spcAft>
                <a:spcPts val="1000"/>
              </a:spcAft>
            </a:pPr>
            <a:r>
              <a:rPr lang="en-US" sz="1800">
                <a:solidFill>
                  <a:srgbClr val="007298"/>
                </a:solidFill>
                <a:latin typeface="+mn-lt"/>
                <a:cs typeface="Calibri"/>
              </a:rPr>
              <a:t>Allowing returning students to take targeted coursework, avoiding lost credits</a:t>
            </a:r>
          </a:p>
          <a:p>
            <a:pPr indent="-228600" algn="l">
              <a:spcAft>
                <a:spcPts val="1000"/>
              </a:spcAft>
              <a:buFont typeface="Arial" panose="020B0604020202020204" pitchFamily="34" charset="0"/>
              <a:buChar char="•"/>
            </a:pPr>
            <a:r>
              <a:rPr lang="en-US" sz="1800">
                <a:solidFill>
                  <a:srgbClr val="007298"/>
                </a:solidFill>
                <a:latin typeface="+mn-lt"/>
              </a:rPr>
              <a:t>Preparing people for working in a cleanroom; wearing a </a:t>
            </a:r>
            <a:r>
              <a:rPr lang="en-US" sz="1800" err="1">
                <a:solidFill>
                  <a:srgbClr val="007298"/>
                </a:solidFill>
                <a:latin typeface="+mn-lt"/>
              </a:rPr>
              <a:t>bunnysuit</a:t>
            </a:r>
            <a:endParaRPr lang="en-US" sz="1800">
              <a:solidFill>
                <a:srgbClr val="007298"/>
              </a:solidFill>
              <a:latin typeface="+mn-lt"/>
              <a:cs typeface="Calibri"/>
            </a:endParaRPr>
          </a:p>
          <a:p>
            <a:pPr indent="-228600" algn="l">
              <a:spcAft>
                <a:spcPts val="1000"/>
              </a:spcAft>
              <a:buFont typeface="Arial" panose="020B0604020202020204" pitchFamily="34" charset="0"/>
              <a:buChar char="•"/>
            </a:pPr>
            <a:r>
              <a:rPr lang="en-US" sz="1800">
                <a:solidFill>
                  <a:srgbClr val="007298"/>
                </a:solidFill>
                <a:latin typeface="+mn-lt"/>
              </a:rPr>
              <a:t>Introducing Chemical and Cleanroom Safety</a:t>
            </a:r>
            <a:endParaRPr lang="en-US" sz="1800">
              <a:solidFill>
                <a:srgbClr val="007298"/>
              </a:solidFill>
              <a:latin typeface="+mn-lt"/>
              <a:cs typeface="Calibri"/>
            </a:endParaRPr>
          </a:p>
          <a:p>
            <a:pPr indent="-228600" algn="l">
              <a:spcAft>
                <a:spcPts val="1000"/>
              </a:spcAft>
              <a:buFont typeface="Arial" panose="020B0604020202020204" pitchFamily="34" charset="0"/>
              <a:buChar char="•"/>
            </a:pPr>
            <a:r>
              <a:rPr lang="en-US" sz="1800">
                <a:solidFill>
                  <a:srgbClr val="007298"/>
                </a:solidFill>
                <a:latin typeface="+mn-lt"/>
              </a:rPr>
              <a:t>Introducing the use of Standard Operating Procedures, working from digital checklists</a:t>
            </a:r>
            <a:endParaRPr lang="en-US" sz="1800">
              <a:solidFill>
                <a:srgbClr val="007298"/>
              </a:solidFill>
              <a:latin typeface="+mn-lt"/>
              <a:cs typeface="Calibri"/>
            </a:endParaRPr>
          </a:p>
          <a:p>
            <a:pPr indent="-228600" algn="l">
              <a:buFont typeface="Arial" panose="020B0604020202020204" pitchFamily="34" charset="0"/>
              <a:buChar char="•"/>
            </a:pPr>
            <a:endParaRPr lang="en-US" sz="1800">
              <a:solidFill>
                <a:srgbClr val="007298"/>
              </a:solidFill>
              <a:latin typeface="+mn-lt"/>
              <a:cs typeface="Calibri"/>
            </a:endParaRPr>
          </a:p>
          <a:p>
            <a:pPr indent="-228600" algn="l">
              <a:buFont typeface="Arial" panose="020B0604020202020204" pitchFamily="34" charset="0"/>
              <a:buChar char="•"/>
            </a:pPr>
            <a:endParaRPr lang="en-US" sz="2000">
              <a:solidFill>
                <a:srgbClr val="007298"/>
              </a:solidFill>
              <a:latin typeface="+mn-lt"/>
              <a:cs typeface="Calibri"/>
            </a:endParaRPr>
          </a:p>
        </p:txBody>
      </p:sp>
      <p:sp>
        <p:nvSpPr>
          <p:cNvPr id="5" name="Slide Number Placeholder 4">
            <a:extLst>
              <a:ext uri="{FF2B5EF4-FFF2-40B4-BE49-F238E27FC236}">
                <a16:creationId xmlns:a16="http://schemas.microsoft.com/office/drawing/2014/main" id="{043E232E-D6E8-ABF5-A85D-FDC2F12FC088}"/>
              </a:ext>
            </a:extLst>
          </p:cNvPr>
          <p:cNvSpPr>
            <a:spLocks noGrp="1"/>
          </p:cNvSpPr>
          <p:nvPr>
            <p:ph type="sldNum" sz="quarter" idx="12"/>
          </p:nvPr>
        </p:nvSpPr>
        <p:spPr/>
        <p:txBody>
          <a:bodyPr vert="horz" lIns="91440" tIns="45720" rIns="91440" bIns="45720" rtlCol="0" anchor="ctr">
            <a:normAutofit/>
          </a:bodyPr>
          <a:lstStyle/>
          <a:p>
            <a:pPr>
              <a:spcAft>
                <a:spcPts val="600"/>
              </a:spcAft>
              <a:defRPr/>
            </a:pPr>
            <a:fld id="{C6111D3F-58DB-4E1F-BA37-4AEA772ECE36}" type="slidenum">
              <a:rPr lang="en-US">
                <a:solidFill>
                  <a:schemeClr val="tx1"/>
                </a:solidFill>
                <a:latin typeface="Calibri" panose="020F0502020204030204"/>
              </a:rPr>
              <a:pPr>
                <a:spcAft>
                  <a:spcPts val="600"/>
                </a:spcAft>
                <a:defRPr/>
              </a:pPr>
              <a:t>7</a:t>
            </a:fld>
            <a:endParaRPr lang="en-US">
              <a:solidFill>
                <a:schemeClr val="tx1"/>
              </a:solidFill>
              <a:latin typeface="Calibri" panose="020F0502020204030204"/>
            </a:endParaRPr>
          </a:p>
        </p:txBody>
      </p:sp>
    </p:spTree>
    <p:extLst>
      <p:ext uri="{BB962C8B-B14F-4D97-AF65-F5344CB8AC3E}">
        <p14:creationId xmlns:p14="http://schemas.microsoft.com/office/powerpoint/2010/main" val="867526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D17627-6CC3-439D-8ED2-AA4DE48D52E6}"/>
              </a:ext>
            </a:extLst>
          </p:cNvPr>
          <p:cNvSpPr>
            <a:spLocks noGrp="1"/>
          </p:cNvSpPr>
          <p:nvPr>
            <p:ph type="sldNum" sz="quarter" idx="12"/>
          </p:nvPr>
        </p:nvSpPr>
        <p:spPr>
          <a:xfrm>
            <a:off x="549835" y="6310313"/>
            <a:ext cx="2844800" cy="365125"/>
          </a:xfrm>
          <a:prstGeom prst="rect">
            <a:avLst/>
          </a:prstGeom>
        </p:spPr>
        <p:txBody>
          <a:bodyPr/>
          <a:lstStyle>
            <a:defPPr>
              <a:defRPr lang="en-US"/>
            </a:defPPr>
            <a:lvl1pPr marL="0" algn="l" defTabSz="914400" rtl="0" eaLnBrk="1" latinLnBrk="0" hangingPunct="1">
              <a:defRPr sz="1200" kern="1200">
                <a:solidFill>
                  <a:schemeClr val="bg1"/>
                </a:solidFill>
                <a:latin typeface="Gill Sans MT" panose="020B05020201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5255DA-0DDD-4B79-9186-39FCD83CF054}" type="slidenum">
              <a:rPr lang="en-US" smtClean="0">
                <a:solidFill>
                  <a:prstClr val="white"/>
                </a:solidFill>
              </a:rPr>
              <a:pPr/>
              <a:t>8</a:t>
            </a:fld>
            <a:endParaRPr lang="en-US">
              <a:solidFill>
                <a:prstClr val="white"/>
              </a:solidFill>
            </a:endParaRPr>
          </a:p>
        </p:txBody>
      </p:sp>
      <p:graphicFrame>
        <p:nvGraphicFramePr>
          <p:cNvPr id="3" name="Table 3">
            <a:extLst>
              <a:ext uri="{FF2B5EF4-FFF2-40B4-BE49-F238E27FC236}">
                <a16:creationId xmlns:a16="http://schemas.microsoft.com/office/drawing/2014/main" id="{C7A6F709-EF07-40E9-8B6A-1FF29AED9169}"/>
              </a:ext>
            </a:extLst>
          </p:cNvPr>
          <p:cNvGraphicFramePr>
            <a:graphicFrameLocks noGrp="1"/>
          </p:cNvGraphicFramePr>
          <p:nvPr/>
        </p:nvGraphicFramePr>
        <p:xfrm>
          <a:off x="1239762" y="1365917"/>
          <a:ext cx="10271760" cy="4500965"/>
        </p:xfrm>
        <a:graphic>
          <a:graphicData uri="http://schemas.openxmlformats.org/drawingml/2006/table">
            <a:tbl>
              <a:tblPr firstRow="1" bandRow="1">
                <a:tableStyleId>{93296810-A885-4BE3-A3E7-6D5BEEA58F35}</a:tableStyleId>
              </a:tblPr>
              <a:tblGrid>
                <a:gridCol w="2567940">
                  <a:extLst>
                    <a:ext uri="{9D8B030D-6E8A-4147-A177-3AD203B41FA5}">
                      <a16:colId xmlns:a16="http://schemas.microsoft.com/office/drawing/2014/main" val="3310924514"/>
                    </a:ext>
                  </a:extLst>
                </a:gridCol>
                <a:gridCol w="2567940">
                  <a:extLst>
                    <a:ext uri="{9D8B030D-6E8A-4147-A177-3AD203B41FA5}">
                      <a16:colId xmlns:a16="http://schemas.microsoft.com/office/drawing/2014/main" val="607312086"/>
                    </a:ext>
                  </a:extLst>
                </a:gridCol>
                <a:gridCol w="2567940">
                  <a:extLst>
                    <a:ext uri="{9D8B030D-6E8A-4147-A177-3AD203B41FA5}">
                      <a16:colId xmlns:a16="http://schemas.microsoft.com/office/drawing/2014/main" val="826164396"/>
                    </a:ext>
                  </a:extLst>
                </a:gridCol>
                <a:gridCol w="2567940">
                  <a:extLst>
                    <a:ext uri="{9D8B030D-6E8A-4147-A177-3AD203B41FA5}">
                      <a16:colId xmlns:a16="http://schemas.microsoft.com/office/drawing/2014/main" val="2964610781"/>
                    </a:ext>
                  </a:extLst>
                </a:gridCol>
              </a:tblGrid>
              <a:tr h="622603">
                <a:tc gridSpan="4">
                  <a:txBody>
                    <a:bodyPr/>
                    <a:lstStyle/>
                    <a:p>
                      <a:r>
                        <a:rPr lang="en-US"/>
                        <a:t>Proposed One Year Certificate Topics / Coursework</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50064555"/>
                  </a:ext>
                </a:extLst>
              </a:tr>
              <a:tr h="798564">
                <a:tc>
                  <a:txBody>
                    <a:bodyPr/>
                    <a:lstStyle/>
                    <a:p>
                      <a:r>
                        <a:rPr lang="en-US">
                          <a:solidFill>
                            <a:srgbClr val="FF0000"/>
                          </a:solidFill>
                        </a:rPr>
                        <a:t>Semiconductor 101</a:t>
                      </a:r>
                    </a:p>
                  </a:txBody>
                  <a:tcPr/>
                </a:tc>
                <a:tc>
                  <a:txBody>
                    <a:bodyPr/>
                    <a:lstStyle/>
                    <a:p>
                      <a:r>
                        <a:rPr lang="en-US">
                          <a:solidFill>
                            <a:srgbClr val="FF0000"/>
                          </a:solidFill>
                        </a:rPr>
                        <a:t>Introduction to Manufacturing</a:t>
                      </a:r>
                    </a:p>
                  </a:txBody>
                  <a:tcPr/>
                </a:tc>
                <a:tc>
                  <a:txBody>
                    <a:bodyPr/>
                    <a:lstStyle/>
                    <a:p>
                      <a:r>
                        <a:rPr lang="en-US">
                          <a:solidFill>
                            <a:srgbClr val="FF0000"/>
                          </a:solidFill>
                        </a:rPr>
                        <a:t>Vacuum Systems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Electrical Basics (AC/DC)</a:t>
                      </a:r>
                    </a:p>
                    <a:p>
                      <a:endParaRPr lang="en-US"/>
                    </a:p>
                  </a:txBody>
                  <a:tcPr/>
                </a:tc>
                <a:extLst>
                  <a:ext uri="{0D108BD9-81ED-4DB2-BD59-A6C34878D82A}">
                    <a16:rowId xmlns:a16="http://schemas.microsoft.com/office/drawing/2014/main" val="708711287"/>
                  </a:ext>
                </a:extLst>
              </a:tr>
              <a:tr h="1277666">
                <a:tc>
                  <a:txBody>
                    <a:bodyPr/>
                    <a:lstStyle/>
                    <a:p>
                      <a:r>
                        <a:rPr lang="en-US"/>
                        <a:t>Digital and Computer Literacy</a:t>
                      </a:r>
                    </a:p>
                  </a:txBody>
                  <a:tcPr/>
                </a:tc>
                <a:tc>
                  <a:txBody>
                    <a:bodyPr/>
                    <a:lstStyle/>
                    <a:p>
                      <a:r>
                        <a:rPr lang="en-US"/>
                        <a:t>Hand Tool Basics</a:t>
                      </a:r>
                    </a:p>
                  </a:txBody>
                  <a:tcPr/>
                </a:tc>
                <a:tc>
                  <a:txBody>
                    <a:bodyPr/>
                    <a:lstStyle/>
                    <a:p>
                      <a:r>
                        <a:rPr lang="en-US"/>
                        <a:t>Basic Schematics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Pneumatics and Hydraulics</a:t>
                      </a:r>
                    </a:p>
                    <a:p>
                      <a:endParaRPr lang="en-US"/>
                    </a:p>
                  </a:txBody>
                  <a:tcPr/>
                </a:tc>
                <a:extLst>
                  <a:ext uri="{0D108BD9-81ED-4DB2-BD59-A6C34878D82A}">
                    <a16:rowId xmlns:a16="http://schemas.microsoft.com/office/drawing/2014/main" val="3510734176"/>
                  </a:ext>
                </a:extLst>
              </a:tr>
              <a:tr h="1686296">
                <a:tc>
                  <a:txBody>
                    <a:bodyPr/>
                    <a:lstStyle/>
                    <a:p>
                      <a:r>
                        <a:rPr lang="en-US"/>
                        <a:t>Basic Math</a:t>
                      </a:r>
                    </a:p>
                    <a:p>
                      <a:r>
                        <a:rPr lang="en-US"/>
                        <a:t>-Arithmetic</a:t>
                      </a:r>
                    </a:p>
                    <a:p>
                      <a:r>
                        <a:rPr lang="en-US"/>
                        <a:t>-Measurements</a:t>
                      </a:r>
                    </a:p>
                    <a:p>
                      <a:r>
                        <a:rPr lang="en-US"/>
                        <a:t>-Lower-Level Algebra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Mechanical Systems</a:t>
                      </a:r>
                    </a:p>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81815892"/>
                  </a:ext>
                </a:extLst>
              </a:tr>
            </a:tbl>
          </a:graphicData>
        </a:graphic>
      </p:graphicFrame>
      <p:sp>
        <p:nvSpPr>
          <p:cNvPr id="4" name="TextBox 3">
            <a:extLst>
              <a:ext uri="{FF2B5EF4-FFF2-40B4-BE49-F238E27FC236}">
                <a16:creationId xmlns:a16="http://schemas.microsoft.com/office/drawing/2014/main" id="{3C34E8F4-5393-ED98-8138-C7D2F7EBDD17}"/>
              </a:ext>
            </a:extLst>
          </p:cNvPr>
          <p:cNvSpPr txBox="1"/>
          <p:nvPr/>
        </p:nvSpPr>
        <p:spPr>
          <a:xfrm>
            <a:off x="1535557" y="314350"/>
            <a:ext cx="968332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cs typeface="Arial"/>
              </a:rPr>
              <a:t>Statewide Ohio Community and Technical College Faculty team partner with Intel to identify courses - January 2023 </a:t>
            </a:r>
          </a:p>
        </p:txBody>
      </p:sp>
      <p:sp>
        <p:nvSpPr>
          <p:cNvPr id="5" name="TextBox 11">
            <a:extLst>
              <a:ext uri="{FF2B5EF4-FFF2-40B4-BE49-F238E27FC236}">
                <a16:creationId xmlns:a16="http://schemas.microsoft.com/office/drawing/2014/main" id="{C73C6DB3-2D1C-10D1-ED6B-91C0ABEEE253}"/>
              </a:ext>
            </a:extLst>
          </p:cNvPr>
          <p:cNvSpPr txBox="1"/>
          <p:nvPr/>
        </p:nvSpPr>
        <p:spPr>
          <a:xfrm>
            <a:off x="6092941" y="4131870"/>
            <a:ext cx="5312832" cy="2308324"/>
          </a:xfrm>
          <a:prstGeom prst="rect">
            <a:avLst/>
          </a:prstGeom>
          <a:solidFill>
            <a:srgbClr val="CBE0E5"/>
          </a:solidFill>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u="sng">
                <a:latin typeface="Arial"/>
                <a:ea typeface="ＭＳ Ｐゴシック"/>
                <a:cs typeface="Arial"/>
              </a:rPr>
              <a:t>KT1 Activity</a:t>
            </a:r>
          </a:p>
          <a:p>
            <a:pPr marL="114300" indent="-114300">
              <a:buFont typeface="Arial"/>
              <a:buChar char="•"/>
            </a:pPr>
            <a:endParaRPr lang="en-US" sz="1200">
              <a:latin typeface="Arial"/>
              <a:ea typeface="ＭＳ Ｐゴシック"/>
              <a:cs typeface="Arial"/>
            </a:endParaRPr>
          </a:p>
          <a:p>
            <a:pPr marL="114300" indent="-114300">
              <a:buFont typeface="Arial"/>
              <a:buChar char="•"/>
            </a:pPr>
            <a:r>
              <a:rPr lang="en-US" sz="1200" b="1">
                <a:latin typeface="Arial"/>
                <a:ea typeface="ＭＳ Ｐゴシック"/>
                <a:cs typeface="Arial"/>
              </a:rPr>
              <a:t>Oct '22</a:t>
            </a:r>
            <a:r>
              <a:rPr lang="en-US" sz="1200">
                <a:latin typeface="Arial"/>
                <a:ea typeface="ＭＳ Ｐゴシック"/>
                <a:cs typeface="Arial"/>
              </a:rPr>
              <a:t> -Statewide Curriculum team formed through nomination process (seven faculty / two Instructional designers)</a:t>
            </a:r>
            <a:endParaRPr lang="en-US" sz="1200">
              <a:cs typeface="Arial" panose="020B0604020202020204" pitchFamily="34" charset="0"/>
            </a:endParaRPr>
          </a:p>
          <a:p>
            <a:pPr marL="114300" indent="-114300">
              <a:buFont typeface="Arial"/>
              <a:buChar char="•"/>
            </a:pPr>
            <a:r>
              <a:rPr lang="en-US" sz="1200" b="1">
                <a:latin typeface="Arial"/>
                <a:ea typeface="ＭＳ Ｐゴシック"/>
                <a:cs typeface="Arial"/>
              </a:rPr>
              <a:t>Dec '22</a:t>
            </a:r>
            <a:r>
              <a:rPr lang="en-US" sz="1200">
                <a:latin typeface="Arial"/>
                <a:ea typeface="ＭＳ Ｐゴシック"/>
                <a:cs typeface="Arial"/>
              </a:rPr>
              <a:t> - Held initial Knowledge, Skills and abilities work session w/Intel SME's identifying topic areas and KSA details – "3 new topic areas"</a:t>
            </a:r>
          </a:p>
          <a:p>
            <a:pPr marL="114300" indent="-114300">
              <a:buFont typeface="Arial"/>
              <a:buChar char="•"/>
            </a:pPr>
            <a:r>
              <a:rPr lang="en-US" sz="1200" b="1">
                <a:latin typeface="Arial"/>
                <a:ea typeface="ＭＳ Ｐゴシック"/>
                <a:cs typeface="Arial"/>
              </a:rPr>
              <a:t>Jan '23</a:t>
            </a:r>
            <a:r>
              <a:rPr lang="en-US" sz="1200">
                <a:latin typeface="Arial"/>
                <a:ea typeface="ＭＳ Ｐゴシック"/>
                <a:cs typeface="Arial"/>
              </a:rPr>
              <a:t> Created working teams for new topic areas to define learning objectives with weekly meeting updates</a:t>
            </a:r>
          </a:p>
          <a:p>
            <a:pPr marL="114300" indent="-114300">
              <a:buFont typeface="Arial"/>
              <a:buChar char="•"/>
            </a:pPr>
            <a:r>
              <a:rPr lang="en-US" sz="1200">
                <a:latin typeface="Arial"/>
                <a:ea typeface="ＭＳ Ｐゴシック"/>
                <a:cs typeface="Arial"/>
              </a:rPr>
              <a:t>Held meeting with ODHE leadership to discuss plan for 1- Year certificate and Associates degree approval process</a:t>
            </a:r>
          </a:p>
          <a:p>
            <a:pPr marL="114300" indent="-114300">
              <a:buFont typeface="Arial"/>
              <a:buChar char="•"/>
            </a:pPr>
            <a:r>
              <a:rPr lang="en-US" sz="1200">
                <a:latin typeface="Arial"/>
                <a:ea typeface="ＭＳ Ｐゴシック"/>
                <a:cs typeface="Arial"/>
              </a:rPr>
              <a:t>Launched Equity Professional Development –Community of Practice, Cohort micro-courses and NAPE STEM career framework</a:t>
            </a:r>
            <a:endParaRPr lang="en-US" sz="1200">
              <a:cs typeface="Arial"/>
            </a:endParaRPr>
          </a:p>
        </p:txBody>
      </p:sp>
      <p:grpSp>
        <p:nvGrpSpPr>
          <p:cNvPr id="8" name="Group 7">
            <a:extLst>
              <a:ext uri="{FF2B5EF4-FFF2-40B4-BE49-F238E27FC236}">
                <a16:creationId xmlns:a16="http://schemas.microsoft.com/office/drawing/2014/main" id="{94702B83-09DE-25B7-FBC0-9F602C7FD78B}"/>
              </a:ext>
            </a:extLst>
          </p:cNvPr>
          <p:cNvGrpSpPr/>
          <p:nvPr/>
        </p:nvGrpSpPr>
        <p:grpSpPr>
          <a:xfrm>
            <a:off x="45855" y="2510640"/>
            <a:ext cx="1427644" cy="931881"/>
            <a:chOff x="2561893" y="7010753"/>
            <a:chExt cx="1427644" cy="931881"/>
          </a:xfrm>
        </p:grpSpPr>
        <p:sp>
          <p:nvSpPr>
            <p:cNvPr id="6" name="Rectangle: Rounded Corners 5">
              <a:extLst>
                <a:ext uri="{FF2B5EF4-FFF2-40B4-BE49-F238E27FC236}">
                  <a16:creationId xmlns:a16="http://schemas.microsoft.com/office/drawing/2014/main" id="{B8D9389F-00BF-B262-D2C5-49F604438CF6}"/>
                </a:ext>
              </a:extLst>
            </p:cNvPr>
            <p:cNvSpPr/>
            <p:nvPr/>
          </p:nvSpPr>
          <p:spPr>
            <a:xfrm>
              <a:off x="2778329" y="7010753"/>
              <a:ext cx="991809" cy="919238"/>
            </a:xfrm>
            <a:prstGeom prst="roundRect">
              <a:avLst/>
            </a:prstGeom>
            <a:solidFill>
              <a:srgbClr val="FFC000"/>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8693E3A-C4BD-A85A-8E57-FECED862634A}"/>
                </a:ext>
              </a:extLst>
            </p:cNvPr>
            <p:cNvSpPr txBox="1"/>
            <p:nvPr/>
          </p:nvSpPr>
          <p:spPr>
            <a:xfrm>
              <a:off x="2561893" y="7019304"/>
              <a:ext cx="142764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Arial"/>
                </a:rPr>
                <a:t>New Course Topics</a:t>
              </a:r>
            </a:p>
          </p:txBody>
        </p:sp>
      </p:grpSp>
      <p:cxnSp>
        <p:nvCxnSpPr>
          <p:cNvPr id="9" name="Straight Arrow Connector 8">
            <a:extLst>
              <a:ext uri="{FF2B5EF4-FFF2-40B4-BE49-F238E27FC236}">
                <a16:creationId xmlns:a16="http://schemas.microsoft.com/office/drawing/2014/main" id="{92D30FC7-4C0B-FDE6-3BEB-6A99C2D41B40}"/>
              </a:ext>
            </a:extLst>
          </p:cNvPr>
          <p:cNvCxnSpPr/>
          <p:nvPr/>
        </p:nvCxnSpPr>
        <p:spPr>
          <a:xfrm flipV="1">
            <a:off x="1267183" y="2519453"/>
            <a:ext cx="1058175" cy="42269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AF9C98B-0118-BF0A-A409-DFED19AF9EF0}"/>
              </a:ext>
            </a:extLst>
          </p:cNvPr>
          <p:cNvCxnSpPr>
            <a:cxnSpLocks/>
          </p:cNvCxnSpPr>
          <p:nvPr/>
        </p:nvCxnSpPr>
        <p:spPr>
          <a:xfrm flipV="1">
            <a:off x="1252804" y="2591339"/>
            <a:ext cx="3315420" cy="43707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2883381-7290-5C14-1DA5-271331178351}"/>
              </a:ext>
            </a:extLst>
          </p:cNvPr>
          <p:cNvCxnSpPr>
            <a:cxnSpLocks/>
          </p:cNvCxnSpPr>
          <p:nvPr/>
        </p:nvCxnSpPr>
        <p:spPr>
          <a:xfrm flipV="1">
            <a:off x="1240711" y="2364727"/>
            <a:ext cx="5910874" cy="8225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830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A596EBA-8DFA-1294-8D76-F1780D2A4BB5}"/>
              </a:ext>
            </a:extLst>
          </p:cNvPr>
          <p:cNvSpPr>
            <a:spLocks noGrp="1"/>
          </p:cNvSpPr>
          <p:nvPr>
            <p:ph type="title"/>
          </p:nvPr>
        </p:nvSpPr>
        <p:spPr>
          <a:xfrm>
            <a:off x="1839664" y="674044"/>
            <a:ext cx="7905101" cy="573989"/>
          </a:xfrm>
        </p:spPr>
        <p:txBody>
          <a:bodyPr>
            <a:normAutofit fontScale="90000"/>
          </a:bodyPr>
          <a:lstStyle/>
          <a:p>
            <a:r>
              <a:rPr lang="en-US" sz="4400" b="1" i="0" dirty="0">
                <a:solidFill>
                  <a:srgbClr val="242424"/>
                </a:solidFill>
                <a:effectLst/>
                <a:latin typeface="Calibri" panose="020F0502020204030204" pitchFamily="34" charset="0"/>
              </a:rPr>
              <a:t>Courses Available on Ohio LINK</a:t>
            </a:r>
            <a:br>
              <a:rPr lang="en-US" sz="4400" b="0" i="0" dirty="0">
                <a:solidFill>
                  <a:srgbClr val="242424"/>
                </a:solidFill>
                <a:effectLst/>
                <a:latin typeface="Calibri" panose="020F0502020204030204" pitchFamily="34" charset="0"/>
              </a:rPr>
            </a:br>
            <a:r>
              <a:rPr lang="en-US" dirty="0"/>
              <a:t>	</a:t>
            </a:r>
          </a:p>
        </p:txBody>
      </p:sp>
      <p:sp>
        <p:nvSpPr>
          <p:cNvPr id="12" name="Text Placeholder 11">
            <a:extLst>
              <a:ext uri="{FF2B5EF4-FFF2-40B4-BE49-F238E27FC236}">
                <a16:creationId xmlns:a16="http://schemas.microsoft.com/office/drawing/2014/main" id="{B8B8AA23-E2FE-AB0D-EFE1-B91A7D54A4E9}"/>
              </a:ext>
            </a:extLst>
          </p:cNvPr>
          <p:cNvSpPr>
            <a:spLocks noGrp="1"/>
          </p:cNvSpPr>
          <p:nvPr>
            <p:ph type="body" sz="quarter" idx="13"/>
          </p:nvPr>
        </p:nvSpPr>
        <p:spPr>
          <a:xfrm>
            <a:off x="2034029" y="914400"/>
            <a:ext cx="8997212" cy="1247863"/>
          </a:xfrm>
        </p:spPr>
        <p:txBody>
          <a:bodyPr>
            <a:normAutofit/>
          </a:bodyPr>
          <a:lstStyle/>
          <a:p>
            <a:pPr algn="l"/>
            <a:r>
              <a:rPr lang="en-US" sz="1400" b="0" i="0" dirty="0">
                <a:solidFill>
                  <a:srgbClr val="242424"/>
                </a:solidFill>
                <a:effectLst/>
                <a:latin typeface="Calibri" panose="020F0502020204030204" pitchFamily="34" charset="0"/>
              </a:rPr>
              <a:t>Vacuum Systems: </a:t>
            </a:r>
            <a:r>
              <a:rPr lang="en-US" sz="1400" b="0" i="0" dirty="0">
                <a:solidFill>
                  <a:srgbClr val="242424"/>
                </a:solidFill>
                <a:effectLst/>
                <a:latin typeface="Calibri" panose="020F0502020204030204" pitchFamily="34" charset="0"/>
                <a:hlinkClick r:id="rId2"/>
              </a:rPr>
              <a:t>https://ohiolink.oercommons.org/courseware/lesson/2709</a:t>
            </a:r>
            <a:endParaRPr lang="en-US" sz="1400" b="0" i="0" dirty="0">
              <a:solidFill>
                <a:srgbClr val="242424"/>
              </a:solidFill>
              <a:effectLst/>
              <a:latin typeface="Calibri" panose="020F0502020204030204" pitchFamily="34" charset="0"/>
            </a:endParaRPr>
          </a:p>
          <a:p>
            <a:r>
              <a:rPr lang="en-US" sz="1400" b="0" i="0" dirty="0">
                <a:solidFill>
                  <a:srgbClr val="242424"/>
                </a:solidFill>
                <a:effectLst/>
                <a:latin typeface="Calibri" panose="020F0502020204030204" pitchFamily="34" charset="0"/>
              </a:rPr>
              <a:t>OACC Semiconductor 101: </a:t>
            </a:r>
            <a:r>
              <a:rPr lang="en-US" sz="1400" b="0" i="0" dirty="0">
                <a:solidFill>
                  <a:srgbClr val="242424"/>
                </a:solidFill>
                <a:effectLst/>
                <a:latin typeface="Calibri" panose="020F0502020204030204" pitchFamily="34" charset="0"/>
                <a:hlinkClick r:id="rId3"/>
              </a:rPr>
              <a:t>https://ohiolink.oercommons.org/courseware/lesson/2706</a:t>
            </a:r>
            <a:endParaRPr lang="en-US" sz="1400" b="0" i="0" dirty="0">
              <a:solidFill>
                <a:srgbClr val="242424"/>
              </a:solidFill>
              <a:effectLst/>
              <a:latin typeface="Calibri" panose="020F0502020204030204" pitchFamily="34" charset="0"/>
            </a:endParaRPr>
          </a:p>
          <a:p>
            <a:r>
              <a:rPr lang="en-US" sz="1400" b="0" i="0" dirty="0">
                <a:solidFill>
                  <a:srgbClr val="242424"/>
                </a:solidFill>
                <a:effectLst/>
                <a:latin typeface="Calibri" panose="020F0502020204030204" pitchFamily="34" charset="0"/>
              </a:rPr>
              <a:t>OACC Introduction to Manufacturing: </a:t>
            </a:r>
            <a:r>
              <a:rPr lang="en-US" sz="1400" b="0" i="0" dirty="0">
                <a:solidFill>
                  <a:srgbClr val="242424"/>
                </a:solidFill>
                <a:effectLst/>
                <a:latin typeface="Calibri" panose="020F0502020204030204" pitchFamily="34" charset="0"/>
                <a:hlinkClick r:id="rId4"/>
              </a:rPr>
              <a:t>https://ohiolink.oercommons.org/courseware/lesson/2708</a:t>
            </a:r>
            <a:endParaRPr lang="en-US" sz="1400" b="0" i="0" dirty="0">
              <a:solidFill>
                <a:srgbClr val="242424"/>
              </a:solidFill>
              <a:effectLst/>
              <a:latin typeface="Calibri" panose="020F0502020204030204" pitchFamily="34" charset="0"/>
            </a:endParaRPr>
          </a:p>
          <a:p>
            <a:endParaRPr lang="en-US" sz="1400" b="0" i="0" dirty="0">
              <a:solidFill>
                <a:srgbClr val="242424"/>
              </a:solidFill>
              <a:effectLst/>
              <a:latin typeface="Calibri" panose="020F0502020204030204" pitchFamily="34" charset="0"/>
            </a:endParaRPr>
          </a:p>
          <a:p>
            <a:pPr algn="l"/>
            <a:endParaRPr lang="en-US" sz="1400" b="0" i="0" dirty="0">
              <a:solidFill>
                <a:srgbClr val="242424"/>
              </a:solidFill>
              <a:effectLst/>
              <a:latin typeface="Calibri" panose="020F0502020204030204" pitchFamily="34" charset="0"/>
            </a:endParaRPr>
          </a:p>
          <a:p>
            <a:endParaRPr lang="en-US" dirty="0"/>
          </a:p>
        </p:txBody>
      </p:sp>
      <p:sp>
        <p:nvSpPr>
          <p:cNvPr id="13" name="Text Placeholder 12">
            <a:extLst>
              <a:ext uri="{FF2B5EF4-FFF2-40B4-BE49-F238E27FC236}">
                <a16:creationId xmlns:a16="http://schemas.microsoft.com/office/drawing/2014/main" id="{6A33D2E9-5201-4920-F453-631BEF7FA1E0}"/>
              </a:ext>
            </a:extLst>
          </p:cNvPr>
          <p:cNvSpPr>
            <a:spLocks noGrp="1"/>
          </p:cNvSpPr>
          <p:nvPr>
            <p:ph type="body" sz="quarter" idx="14"/>
          </p:nvPr>
        </p:nvSpPr>
        <p:spPr>
          <a:xfrm>
            <a:off x="1839664" y="3287284"/>
            <a:ext cx="8997212" cy="1247863"/>
          </a:xfrm>
        </p:spPr>
        <p:txBody>
          <a:bodyPr>
            <a:normAutofit fontScale="70000" lnSpcReduction="20000"/>
          </a:bodyPr>
          <a:lstStyle/>
          <a:p>
            <a:pPr algn="l"/>
            <a:r>
              <a:rPr lang="en-US" sz="1800" b="0" i="0" dirty="0">
                <a:solidFill>
                  <a:srgbClr val="242424"/>
                </a:solidFill>
                <a:effectLst/>
                <a:latin typeface="Calibri" panose="020F0502020204030204" pitchFamily="34" charset="0"/>
              </a:rPr>
              <a:t>This project is well tied to Industry</a:t>
            </a:r>
          </a:p>
          <a:p>
            <a:pPr algn="l"/>
            <a:r>
              <a:rPr lang="en-US" sz="1800" b="0" i="0" dirty="0">
                <a:solidFill>
                  <a:srgbClr val="242424"/>
                </a:solidFill>
                <a:effectLst/>
                <a:latin typeface="Calibri" panose="020F0502020204030204" pitchFamily="34" charset="0"/>
              </a:rPr>
              <a:t>Curriculum needs for Electric Vehicle manufacturing, Aerospace &amp; Defense, Semiconductors, &amp; Industrial Products</a:t>
            </a:r>
          </a:p>
          <a:p>
            <a:pPr algn="l"/>
            <a:r>
              <a:rPr lang="en-US" sz="1800" b="0" i="0" dirty="0">
                <a:solidFill>
                  <a:srgbClr val="242424"/>
                </a:solidFill>
                <a:effectLst/>
                <a:latin typeface="Calibri" panose="020F0502020204030204" pitchFamily="34" charset="0"/>
              </a:rPr>
              <a:t>Cross walked ODEW’s Career-Tech Standards, ODHE’s Intro to Manufacturing, &amp; SME’s Certified Manufacturing Associate Certification</a:t>
            </a:r>
          </a:p>
          <a:p>
            <a:endParaRPr lang="en-US" dirty="0"/>
          </a:p>
        </p:txBody>
      </p:sp>
      <p:sp>
        <p:nvSpPr>
          <p:cNvPr id="14" name="Text Placeholder 13">
            <a:extLst>
              <a:ext uri="{FF2B5EF4-FFF2-40B4-BE49-F238E27FC236}">
                <a16:creationId xmlns:a16="http://schemas.microsoft.com/office/drawing/2014/main" id="{771C008E-FF04-4332-A7C9-B2A3ADDC7404}"/>
              </a:ext>
            </a:extLst>
          </p:cNvPr>
          <p:cNvSpPr>
            <a:spLocks noGrp="1"/>
          </p:cNvSpPr>
          <p:nvPr>
            <p:ph type="body" sz="quarter" idx="15"/>
          </p:nvPr>
        </p:nvSpPr>
        <p:spPr/>
        <p:txBody>
          <a:bodyPr>
            <a:normAutofit lnSpcReduction="10000"/>
          </a:bodyPr>
          <a:lstStyle/>
          <a:p>
            <a:r>
              <a:rPr lang="en-US" b="1" dirty="0"/>
              <a:t>Introduction to Semiconductors for STEM Majors </a:t>
            </a:r>
            <a:r>
              <a:rPr lang="en-US" dirty="0"/>
              <a:t>is being developed for TAG approval</a:t>
            </a:r>
          </a:p>
          <a:p>
            <a:r>
              <a:rPr lang="en-US" dirty="0"/>
              <a:t>Surveys are out now and due back in early December</a:t>
            </a:r>
          </a:p>
        </p:txBody>
      </p:sp>
      <p:sp>
        <p:nvSpPr>
          <p:cNvPr id="15" name="Text Placeholder 14">
            <a:extLst>
              <a:ext uri="{FF2B5EF4-FFF2-40B4-BE49-F238E27FC236}">
                <a16:creationId xmlns:a16="http://schemas.microsoft.com/office/drawing/2014/main" id="{F2B20247-D2E1-9515-FD0A-23A21D75CF40}"/>
              </a:ext>
            </a:extLst>
          </p:cNvPr>
          <p:cNvSpPr>
            <a:spLocks noGrp="1"/>
          </p:cNvSpPr>
          <p:nvPr>
            <p:ph type="body" sz="quarter" idx="16"/>
          </p:nvPr>
        </p:nvSpPr>
        <p:spPr>
          <a:xfrm>
            <a:off x="1839912" y="2495551"/>
            <a:ext cx="6882909" cy="703948"/>
          </a:xfrm>
        </p:spPr>
        <p:txBody>
          <a:bodyPr>
            <a:normAutofit fontScale="70000" lnSpcReduction="20000"/>
          </a:bodyPr>
          <a:lstStyle/>
          <a:p>
            <a:r>
              <a:rPr lang="en-US" b="1" dirty="0"/>
              <a:t>Advanced Manufacturing Competency Model</a:t>
            </a:r>
          </a:p>
        </p:txBody>
      </p:sp>
      <p:sp>
        <p:nvSpPr>
          <p:cNvPr id="16" name="Text Placeholder 15">
            <a:extLst>
              <a:ext uri="{FF2B5EF4-FFF2-40B4-BE49-F238E27FC236}">
                <a16:creationId xmlns:a16="http://schemas.microsoft.com/office/drawing/2014/main" id="{47FAE274-E23C-E187-2863-1DDA3B20BA2F}"/>
              </a:ext>
            </a:extLst>
          </p:cNvPr>
          <p:cNvSpPr>
            <a:spLocks noGrp="1"/>
          </p:cNvSpPr>
          <p:nvPr>
            <p:ph type="body" sz="quarter" idx="17"/>
          </p:nvPr>
        </p:nvSpPr>
        <p:spPr/>
        <p:txBody>
          <a:bodyPr/>
          <a:lstStyle/>
          <a:p>
            <a:r>
              <a:rPr lang="en-US" dirty="0"/>
              <a:t>ODHE</a:t>
            </a:r>
          </a:p>
        </p:txBody>
      </p:sp>
    </p:spTree>
    <p:extLst>
      <p:ext uri="{BB962C8B-B14F-4D97-AF65-F5344CB8AC3E}">
        <p14:creationId xmlns:p14="http://schemas.microsoft.com/office/powerpoint/2010/main" val="17684875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0.0"/>
  <p:tag name="SLIDO_PRESENTATION_ID" val="4e3155e3-8475-483d-9896-4675424df9f7"/>
  <p:tag name="SLIDO_EVENT_UUID" val="90ee8b4f-5012-40e4-a015-12b21649e8a4"/>
  <p:tag name="SLIDO_EVENT_SECTION_UUID" val="2e3991ca-b8e7-4765-97c4-8893ed59e40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ACC">
      <a:dk1>
        <a:sysClr val="windowText" lastClr="000000"/>
      </a:dk1>
      <a:lt1>
        <a:sysClr val="window" lastClr="FFFFFF"/>
      </a:lt1>
      <a:dk2>
        <a:srgbClr val="44546A"/>
      </a:dk2>
      <a:lt2>
        <a:srgbClr val="E7E6E6"/>
      </a:lt2>
      <a:accent1>
        <a:srgbClr val="002F6C"/>
      </a:accent1>
      <a:accent2>
        <a:srgbClr val="BF0D3E"/>
      </a:accent2>
      <a:accent3>
        <a:srgbClr val="009CDE"/>
      </a:accent3>
      <a:accent4>
        <a:srgbClr val="E57200"/>
      </a:accent4>
      <a:accent5>
        <a:srgbClr val="3C8A2E"/>
      </a:accent5>
      <a:accent6>
        <a:srgbClr val="EAAA00"/>
      </a:accent6>
      <a:hlink>
        <a:srgbClr val="0563C1"/>
      </a:hlink>
      <a:folHlink>
        <a:srgbClr val="5F2167"/>
      </a:folHlink>
    </a:clrScheme>
    <a:fontScheme name="Custom 3">
      <a:majorFont>
        <a:latin typeface="Century Gothic"/>
        <a:ea typeface=""/>
        <a:cs typeface=""/>
      </a:majorFont>
      <a:minorFont>
        <a:latin typeface="Bookman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FC3540C24DBD47859BDFE543F57AC9" ma:contentTypeVersion="15" ma:contentTypeDescription="Create a new document." ma:contentTypeScope="" ma:versionID="008e414559f8ab7d9849ac4de8f7221c">
  <xsd:schema xmlns:xsd="http://www.w3.org/2001/XMLSchema" xmlns:xs="http://www.w3.org/2001/XMLSchema" xmlns:p="http://schemas.microsoft.com/office/2006/metadata/properties" xmlns:ns2="d13f6521-7a5d-46be-ab1d-78c487c84576" xmlns:ns3="95966952-3c0a-4030-a51f-28e55e264129" targetNamespace="http://schemas.microsoft.com/office/2006/metadata/properties" ma:root="true" ma:fieldsID="f17d8666111957e2872f9c0d368de497" ns2:_="" ns3:_="">
    <xsd:import namespace="d13f6521-7a5d-46be-ab1d-78c487c84576"/>
    <xsd:import namespace="95966952-3c0a-4030-a51f-28e55e26412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Owner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3f6521-7a5d-46be-ab1d-78c487c845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Owners" ma:index="15" nillable="true" ma:displayName="Owners" ma:format="Dropdown" ma:internalName="Owners">
      <xsd:simpleType>
        <xsd:restriction base="dms:Text">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1c730f6-6de1-46b4-adac-a46149d5f51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966952-3c0a-4030-a51f-28e55e26412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fe7fda4-c268-43d5-8360-e764f1537e7f}" ma:internalName="TaxCatchAll" ma:showField="CatchAllData" ma:web="95966952-3c0a-4030-a51f-28e55e264129">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5966952-3c0a-4030-a51f-28e55e264129" xsi:nil="true"/>
    <lcf76f155ced4ddcb4097134ff3c332f xmlns="d13f6521-7a5d-46be-ab1d-78c487c84576">
      <Terms xmlns="http://schemas.microsoft.com/office/infopath/2007/PartnerControls"/>
    </lcf76f155ced4ddcb4097134ff3c332f>
    <Owners xmlns="d13f6521-7a5d-46be-ab1d-78c487c84576" xsi:nil="true"/>
  </documentManagement>
</p:properties>
</file>

<file path=customXml/itemProps1.xml><?xml version="1.0" encoding="utf-8"?>
<ds:datastoreItem xmlns:ds="http://schemas.openxmlformats.org/officeDocument/2006/customXml" ds:itemID="{71421676-E34B-4A37-B992-EDAD88C76AA1}"/>
</file>

<file path=customXml/itemProps2.xml><?xml version="1.0" encoding="utf-8"?>
<ds:datastoreItem xmlns:ds="http://schemas.openxmlformats.org/officeDocument/2006/customXml" ds:itemID="{7593595F-864D-4C4A-A2F7-86DA2ACF2DCD}"/>
</file>

<file path=customXml/itemProps3.xml><?xml version="1.0" encoding="utf-8"?>
<ds:datastoreItem xmlns:ds="http://schemas.openxmlformats.org/officeDocument/2006/customXml" ds:itemID="{2A65FCF2-FA70-4F48-AAB1-90A677F7F285}"/>
</file>

<file path=docProps/app.xml><?xml version="1.0" encoding="utf-8"?>
<Properties xmlns="http://schemas.openxmlformats.org/officeDocument/2006/extended-properties" xmlns:vt="http://schemas.openxmlformats.org/officeDocument/2006/docPropsVTypes">
  <Template/>
  <TotalTime>5863</TotalTime>
  <Words>1434</Words>
  <Application>Microsoft Office PowerPoint</Application>
  <PresentationFormat>Widescreen</PresentationFormat>
  <Paragraphs>223</Paragraphs>
  <Slides>24</Slides>
  <Notes>10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24</vt:i4>
      </vt:variant>
    </vt:vector>
  </HeadingPairs>
  <TitlesOfParts>
    <vt:vector size="42" baseType="lpstr">
      <vt:lpstr>Aptos</vt:lpstr>
      <vt:lpstr>Arial</vt:lpstr>
      <vt:lpstr>AVANT GARDE BOOK BT</vt:lpstr>
      <vt:lpstr>AvantGarde Bk BT</vt:lpstr>
      <vt:lpstr>Bookman Old Style</vt:lpstr>
      <vt:lpstr>Calibri</vt:lpstr>
      <vt:lpstr>Century Gothic</vt:lpstr>
      <vt:lpstr>Clear sans regis</vt:lpstr>
      <vt:lpstr>ITC Avant Garde Gothic</vt:lpstr>
      <vt:lpstr>Nunito</vt:lpstr>
      <vt:lpstr>Nunito Sans</vt:lpstr>
      <vt:lpstr>PMNCaeciliaW01-55Roman</vt:lpstr>
      <vt:lpstr>Questrial</vt:lpstr>
      <vt:lpstr>Source Sans Pro Semibold</vt:lpstr>
      <vt:lpstr>Symbol</vt:lpstr>
      <vt:lpstr>Verdana</vt:lpstr>
      <vt:lpstr>Wingdings</vt:lpstr>
      <vt:lpstr>Office Theme</vt:lpstr>
      <vt:lpstr>Intel/OSCN Statewide Efforts</vt:lpstr>
      <vt:lpstr>PowerPoint Presentation</vt:lpstr>
      <vt:lpstr>Ohio community Colleges </vt:lpstr>
      <vt:lpstr> Ohio Semiconductor Collaboration Network</vt:lpstr>
      <vt:lpstr>Ohio Semiconductor Collaboration Network</vt:lpstr>
      <vt:lpstr>Developing the Ecosystem </vt:lpstr>
      <vt:lpstr>Two-Semester Certificate Grows the Talent Pipeline by:</vt:lpstr>
      <vt:lpstr>PowerPoint Presentation</vt:lpstr>
      <vt:lpstr>Courses Available on Ohio LINK  </vt:lpstr>
      <vt:lpstr>PowerPoint Presentation</vt:lpstr>
      <vt:lpstr>Breakdown of Curriculum Resources</vt:lpstr>
      <vt:lpstr>PowerPoint Presentation</vt:lpstr>
      <vt:lpstr>We need to 8x Completions Across All Ohio Schools to Fill +16k New Jobs 2025  Number of Engineering &amp; Related Associate Degrees and 1-Year Certificates (excludes short term certificates)</vt:lpstr>
      <vt:lpstr>Target Audience for these Programs </vt:lpstr>
      <vt:lpstr>PIPE Teams</vt:lpstr>
      <vt:lpstr>OSCN/INTEL MATH INITIATIVE  </vt:lpstr>
      <vt:lpstr>Marketing Collaboration</vt:lpstr>
      <vt:lpstr>Professional Development</vt:lpstr>
      <vt:lpstr>OSCN Educator Preparation | “Train the Trainer”</vt:lpstr>
      <vt:lpstr>OSCN Educator Preparation | “Train the Trainer”</vt:lpstr>
      <vt:lpstr>OSCN Educator Preparation | “Train the Trainer”</vt:lpstr>
      <vt:lpstr>PowerPoint Presentation</vt:lpstr>
      <vt:lpstr>Community Colleges 3.0 Focuses on Equitable Post-Completion Success For Students</vt:lpstr>
      <vt:lpstr>PowerPoint Presentation</vt:lpstr>
    </vt:vector>
  </TitlesOfParts>
  <Company>Columbus State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Garratt Weber</dc:creator>
  <cp:lastModifiedBy>Richard Woodfield</cp:lastModifiedBy>
  <cp:revision>3</cp:revision>
  <dcterms:created xsi:type="dcterms:W3CDTF">2024-02-26T20:27:13Z</dcterms:created>
  <dcterms:modified xsi:type="dcterms:W3CDTF">2024-10-04T18:50:55Z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0x010100A1FC3540C24DBD47859BDFE543F57AC9</vt:lpwstr>
  </property>
</Properties>
</file>